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sldIdLst>
    <p:sldId id="327" r:id="rId2"/>
    <p:sldId id="330" r:id="rId3"/>
    <p:sldId id="328" r:id="rId4"/>
    <p:sldId id="331" r:id="rId5"/>
    <p:sldId id="297" r:id="rId6"/>
    <p:sldId id="332" r:id="rId7"/>
    <p:sldId id="257" r:id="rId8"/>
    <p:sldId id="325" r:id="rId9"/>
    <p:sldId id="298" r:id="rId10"/>
    <p:sldId id="280" r:id="rId11"/>
    <p:sldId id="305" r:id="rId12"/>
    <p:sldId id="323" r:id="rId13"/>
    <p:sldId id="309" r:id="rId14"/>
    <p:sldId id="306" r:id="rId15"/>
    <p:sldId id="307" r:id="rId16"/>
    <p:sldId id="308" r:id="rId17"/>
    <p:sldId id="313" r:id="rId18"/>
    <p:sldId id="310" r:id="rId19"/>
    <p:sldId id="316" r:id="rId20"/>
    <p:sldId id="317" r:id="rId21"/>
    <p:sldId id="321" r:id="rId22"/>
    <p:sldId id="318" r:id="rId23"/>
    <p:sldId id="322" r:id="rId24"/>
    <p:sldId id="319" r:id="rId25"/>
    <p:sldId id="269" r:id="rId26"/>
    <p:sldId id="326"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86C944-77A9-437D-8C0C-F8A73B1AF5F0}">
          <p14:sldIdLst>
            <p14:sldId id="327"/>
            <p14:sldId id="330"/>
            <p14:sldId id="328"/>
            <p14:sldId id="331"/>
          </p14:sldIdLst>
        </p14:section>
        <p14:section name="Untitled Section" id="{E5392965-3B14-4B0F-A4FD-9005094FD8A1}">
          <p14:sldIdLst>
            <p14:sldId id="297"/>
            <p14:sldId id="332"/>
          </p14:sldIdLst>
        </p14:section>
        <p14:section name="Untitled Section" id="{CEF81CB3-1476-4681-B830-D731F6F45B23}">
          <p14:sldIdLst>
            <p14:sldId id="257"/>
            <p14:sldId id="325"/>
            <p14:sldId id="298"/>
            <p14:sldId id="280"/>
            <p14:sldId id="305"/>
            <p14:sldId id="323"/>
            <p14:sldId id="309"/>
            <p14:sldId id="306"/>
            <p14:sldId id="307"/>
            <p14:sldId id="308"/>
            <p14:sldId id="313"/>
            <p14:sldId id="310"/>
            <p14:sldId id="316"/>
            <p14:sldId id="317"/>
            <p14:sldId id="321"/>
            <p14:sldId id="318"/>
            <p14:sldId id="322"/>
            <p14:sldId id="319"/>
            <p14:sldId id="269"/>
            <p14:sldId id="32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lin Skenderov" initials="VS" lastIdx="4" clrIdx="0">
    <p:extLst>
      <p:ext uri="{19B8F6BF-5375-455C-9EA6-DF929625EA0E}">
        <p15:presenceInfo xmlns:p15="http://schemas.microsoft.com/office/powerpoint/2012/main" userId="S-1-5-21-1346363867-734717942-563413002-11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7F1A"/>
    <a:srgbClr val="0000FF"/>
    <a:srgbClr val="F97BAB"/>
    <a:srgbClr val="00D000"/>
    <a:srgbClr val="05FF05"/>
    <a:srgbClr val="FFCC99"/>
    <a:srgbClr val="F987BB"/>
    <a:srgbClr val="F010A0"/>
    <a:srgbClr val="FAFA06"/>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78" autoAdjust="0"/>
    <p:restoredTop sz="94664" autoAdjust="0"/>
  </p:normalViewPr>
  <p:slideViewPr>
    <p:cSldViewPr>
      <p:cViewPr>
        <p:scale>
          <a:sx n="108" d="100"/>
          <a:sy n="108" d="100"/>
        </p:scale>
        <p:origin x="2448"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11T16:39:34.755" idx="1">
    <p:pos x="1187" y="2337"/>
    <p:text>Дейл Карнеги налага Together, вместо "ние" и "вие".</p:text>
    <p:extLst>
      <p:ext uri="{C676402C-5697-4E1C-873F-D02D1690AC5C}">
        <p15:threadingInfo xmlns:p15="http://schemas.microsoft.com/office/powerpoint/2012/main" timeZoneBias="-180"/>
      </p:ext>
    </p:extLst>
  </p:cm>
  <p:cm authorId="1" dt="2018-07-11T16:42:28.993" idx="3">
    <p:pos x="718" y="903"/>
    <p:text>Жан-Батист Сей е (в действителност) авторът на същинската дефиниция на това Що е Предприемач (още през 1800г.)</p:text>
    <p:extLst>
      <p:ext uri="{C676402C-5697-4E1C-873F-D02D1690AC5C}">
        <p15:threadingInfo xmlns:p15="http://schemas.microsoft.com/office/powerpoint/2012/main" timeZoneBias="-180"/>
      </p:ext>
    </p:extLst>
  </p:cm>
  <p:cm authorId="1" dt="2018-07-11T16:44:45.834" idx="4">
    <p:pos x="4511" y="1777"/>
    <p:text>Файол е авторът на понятието 'Management Cycle'</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39B1D0-85BB-493A-9F5F-7C23392AFAD6}" type="datetimeFigureOut">
              <a:rPr lang="en-US" smtClean="0"/>
              <a:t>2/26/2019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ABDE16-B368-41E7-82E9-58B1AC189222}" type="slidenum">
              <a:rPr lang="en-US" smtClean="0"/>
              <a:t>‹#›</a:t>
            </a:fld>
            <a:endParaRPr lang="en-US"/>
          </a:p>
        </p:txBody>
      </p:sp>
    </p:spTree>
    <p:extLst>
      <p:ext uri="{BB962C8B-B14F-4D97-AF65-F5344CB8AC3E}">
        <p14:creationId xmlns:p14="http://schemas.microsoft.com/office/powerpoint/2010/main" val="2861825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7</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Контейнер за изображение на слайда 1"/>
          <p:cNvSpPr>
            <a:spLocks noGrp="1" noRot="1" noChangeAspect="1"/>
          </p:cNvSpPr>
          <p:nvPr>
            <p:ph type="sldImg"/>
          </p:nvPr>
        </p:nvSpPr>
        <p:spPr bwMode="auto">
          <a:xfrm>
            <a:off x="993775"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Контейнер за бележки 2"/>
          <p:cNvSpPr>
            <a:spLocks noGrp="1"/>
          </p:cNvSpPr>
          <p:nvPr>
            <p:ph type="body" idx="1"/>
          </p:nvPr>
        </p:nvSpPr>
        <p:spPr/>
        <p:txBody>
          <a:bodyPr/>
          <a:lstStyle/>
          <a:p>
            <a:pPr>
              <a:spcBef>
                <a:spcPct val="0"/>
              </a:spcBef>
            </a:pPr>
            <a:endParaRPr lang="en-US" altLang="en-US"/>
          </a:p>
        </p:txBody>
      </p:sp>
      <p:sp>
        <p:nvSpPr>
          <p:cNvPr id="17411" name="Контейнер за номер на слайда 3"/>
          <p:cNvSpPr>
            <a:spLocks noGrp="1"/>
          </p:cNvSpPr>
          <p:nvPr>
            <p:ph type="sldNum" sz="quarter" idx="5"/>
          </p:nvPr>
        </p:nvSpPr>
        <p:spPr>
          <a:noFill/>
        </p:spPr>
        <p:txBody>
          <a:bodyPr/>
          <a:lstStyle>
            <a:lvl1pPr defTabSz="990600">
              <a:defRPr>
                <a:solidFill>
                  <a:schemeClr val="tx1"/>
                </a:solidFill>
                <a:latin typeface="Calibri" panose="020F0502020204030204" pitchFamily="34" charset="0"/>
                <a:cs typeface="Arial" panose="020B0604020202020204" pitchFamily="34" charset="0"/>
              </a:defRPr>
            </a:lvl1pPr>
            <a:lvl2pPr marL="804863" indent="-309563" defTabSz="990600">
              <a:defRPr>
                <a:solidFill>
                  <a:schemeClr val="tx1"/>
                </a:solidFill>
                <a:latin typeface="Calibri" panose="020F0502020204030204" pitchFamily="34" charset="0"/>
                <a:cs typeface="Arial" panose="020B0604020202020204" pitchFamily="34" charset="0"/>
              </a:defRPr>
            </a:lvl2pPr>
            <a:lvl3pPr marL="1238250" indent="-247650" defTabSz="990600">
              <a:defRPr>
                <a:solidFill>
                  <a:schemeClr val="tx1"/>
                </a:solidFill>
                <a:latin typeface="Calibri" panose="020F0502020204030204" pitchFamily="34" charset="0"/>
                <a:cs typeface="Arial" panose="020B0604020202020204" pitchFamily="34" charset="0"/>
              </a:defRPr>
            </a:lvl3pPr>
            <a:lvl4pPr marL="1733550" indent="-247650" defTabSz="990600">
              <a:defRPr>
                <a:solidFill>
                  <a:schemeClr val="tx1"/>
                </a:solidFill>
                <a:latin typeface="Calibri" panose="020F0502020204030204" pitchFamily="34" charset="0"/>
                <a:cs typeface="Arial" panose="020B0604020202020204" pitchFamily="34" charset="0"/>
              </a:defRPr>
            </a:lvl4pPr>
            <a:lvl5pPr marL="2228850" indent="-247650" defTabSz="990600">
              <a:defRPr>
                <a:solidFill>
                  <a:schemeClr val="tx1"/>
                </a:solidFill>
                <a:latin typeface="Calibri" panose="020F0502020204030204" pitchFamily="34" charset="0"/>
                <a:cs typeface="Arial" panose="020B0604020202020204" pitchFamily="34" charset="0"/>
              </a:defRPr>
            </a:lvl5pPr>
            <a:lvl6pPr marL="26860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31432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6004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40576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259789B-8DA2-4A50-8017-46A5984D037C}" type="slidenum">
              <a:rPr lang="bg-BG" altLang="en-US">
                <a:solidFill>
                  <a:prstClr val="black"/>
                </a:solidFill>
              </a:rPr>
              <a:pPr/>
              <a:t>23</a:t>
            </a:fld>
            <a:endParaRPr lang="bg-BG" altLang="en-US">
              <a:solidFill>
                <a:prstClr val="black"/>
              </a:solidFill>
            </a:endParaRPr>
          </a:p>
        </p:txBody>
      </p:sp>
    </p:spTree>
    <p:extLst>
      <p:ext uri="{BB962C8B-B14F-4D97-AF65-F5344CB8AC3E}">
        <p14:creationId xmlns:p14="http://schemas.microsoft.com/office/powerpoint/2010/main" val="2420388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Контейнер за изображение на слайда 1"/>
          <p:cNvSpPr>
            <a:spLocks noGrp="1" noRot="1" noChangeAspect="1"/>
          </p:cNvSpPr>
          <p:nvPr>
            <p:ph type="sldImg"/>
          </p:nvPr>
        </p:nvSpPr>
        <p:spPr bwMode="auto">
          <a:xfrm>
            <a:off x="993775"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Контейнер за бележки 2"/>
          <p:cNvSpPr>
            <a:spLocks noGrp="1"/>
          </p:cNvSpPr>
          <p:nvPr>
            <p:ph type="body" idx="1"/>
          </p:nvPr>
        </p:nvSpPr>
        <p:spPr/>
        <p:txBody>
          <a:bodyPr/>
          <a:lstStyle/>
          <a:p>
            <a:pPr>
              <a:spcBef>
                <a:spcPct val="0"/>
              </a:spcBef>
            </a:pPr>
            <a:endParaRPr lang="en-US" altLang="en-US"/>
          </a:p>
        </p:txBody>
      </p:sp>
      <p:sp>
        <p:nvSpPr>
          <p:cNvPr id="33795" name="Контейнер за номер на слайда 3"/>
          <p:cNvSpPr>
            <a:spLocks noGrp="1"/>
          </p:cNvSpPr>
          <p:nvPr>
            <p:ph type="sldNum" sz="quarter" idx="5"/>
          </p:nvPr>
        </p:nvSpPr>
        <p:spPr>
          <a:noFill/>
        </p:spPr>
        <p:txBody>
          <a:bodyPr/>
          <a:lstStyle>
            <a:lvl1pPr defTabSz="990600">
              <a:defRPr>
                <a:solidFill>
                  <a:schemeClr val="tx1"/>
                </a:solidFill>
                <a:latin typeface="Calibri" panose="020F0502020204030204" pitchFamily="34" charset="0"/>
                <a:cs typeface="Arial" panose="020B0604020202020204" pitchFamily="34" charset="0"/>
              </a:defRPr>
            </a:lvl1pPr>
            <a:lvl2pPr marL="804863" indent="-309563" defTabSz="990600">
              <a:defRPr>
                <a:solidFill>
                  <a:schemeClr val="tx1"/>
                </a:solidFill>
                <a:latin typeface="Calibri" panose="020F0502020204030204" pitchFamily="34" charset="0"/>
                <a:cs typeface="Arial" panose="020B0604020202020204" pitchFamily="34" charset="0"/>
              </a:defRPr>
            </a:lvl2pPr>
            <a:lvl3pPr marL="1238250" indent="-247650" defTabSz="990600">
              <a:defRPr>
                <a:solidFill>
                  <a:schemeClr val="tx1"/>
                </a:solidFill>
                <a:latin typeface="Calibri" panose="020F0502020204030204" pitchFamily="34" charset="0"/>
                <a:cs typeface="Arial" panose="020B0604020202020204" pitchFamily="34" charset="0"/>
              </a:defRPr>
            </a:lvl3pPr>
            <a:lvl4pPr marL="1733550" indent="-247650" defTabSz="990600">
              <a:defRPr>
                <a:solidFill>
                  <a:schemeClr val="tx1"/>
                </a:solidFill>
                <a:latin typeface="Calibri" panose="020F0502020204030204" pitchFamily="34" charset="0"/>
                <a:cs typeface="Arial" panose="020B0604020202020204" pitchFamily="34" charset="0"/>
              </a:defRPr>
            </a:lvl4pPr>
            <a:lvl5pPr marL="2228850" indent="-247650" defTabSz="990600">
              <a:defRPr>
                <a:solidFill>
                  <a:schemeClr val="tx1"/>
                </a:solidFill>
                <a:latin typeface="Calibri" panose="020F0502020204030204" pitchFamily="34" charset="0"/>
                <a:cs typeface="Arial" panose="020B0604020202020204" pitchFamily="34" charset="0"/>
              </a:defRPr>
            </a:lvl5pPr>
            <a:lvl6pPr marL="26860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31432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6004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40576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F23EA49-79CC-4E9A-BD03-320B6B57C1E3}" type="slidenum">
              <a:rPr lang="bg-BG" altLang="en-US">
                <a:solidFill>
                  <a:prstClr val="black"/>
                </a:solidFill>
              </a:rPr>
              <a:pPr/>
              <a:t>24</a:t>
            </a:fld>
            <a:endParaRPr lang="bg-BG" altLang="en-US">
              <a:solidFill>
                <a:prstClr val="black"/>
              </a:solidFill>
            </a:endParaRPr>
          </a:p>
        </p:txBody>
      </p:sp>
    </p:spTree>
    <p:extLst>
      <p:ext uri="{BB962C8B-B14F-4D97-AF65-F5344CB8AC3E}">
        <p14:creationId xmlns:p14="http://schemas.microsoft.com/office/powerpoint/2010/main" val="4231219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9</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10</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11</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13</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14</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15</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16</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18</a:t>
            </a:fld>
            <a:endParaRPr lang="en-US"/>
          </a:p>
        </p:txBody>
      </p:sp>
    </p:spTree>
    <p:extLst>
      <p:ext uri="{BB962C8B-B14F-4D97-AF65-F5344CB8AC3E}">
        <p14:creationId xmlns:p14="http://schemas.microsoft.com/office/powerpoint/2010/main" val="1056766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DBD4E6A-AA7A-469E-8AC8-BDF14CC16E1B}" type="datetime1">
              <a:rPr lang="bg-BG" smtClean="0"/>
              <a:t>26.2.2019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1230656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1B9AC9-F4E4-4C80-9387-DE862C1C6F69}" type="datetime1">
              <a:rPr lang="bg-BG" smtClean="0"/>
              <a:t>26.2.2019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3263658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80872E-412B-44F3-A85B-8D1D6FCAF202}" type="datetime1">
              <a:rPr lang="bg-BG" smtClean="0"/>
              <a:t>26.2.2019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666509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Заглавие и съдържание">
    <p:spTree>
      <p:nvGrpSpPr>
        <p:cNvPr id="1" name=""/>
        <p:cNvGrpSpPr/>
        <p:nvPr/>
      </p:nvGrpSpPr>
      <p:grpSpPr>
        <a:xfrm>
          <a:off x="0" y="0"/>
          <a:ext cx="0" cy="0"/>
          <a:chOff x="0" y="0"/>
          <a:chExt cx="0" cy="0"/>
        </a:xfrm>
      </p:grpSpPr>
      <p:pic>
        <p:nvPicPr>
          <p:cNvPr id="2" name="Картина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03938"/>
            <a:ext cx="91440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Право съединение 9"/>
          <p:cNvCxnSpPr/>
          <p:nvPr userDrawn="1"/>
        </p:nvCxnSpPr>
        <p:spPr>
          <a:xfrm>
            <a:off x="0" y="476250"/>
            <a:ext cx="9144000" cy="0"/>
          </a:xfrm>
          <a:prstGeom prst="line">
            <a:avLst/>
          </a:prstGeom>
        </p:spPr>
        <p:style>
          <a:lnRef idx="3">
            <a:schemeClr val="accent6"/>
          </a:lnRef>
          <a:fillRef idx="0">
            <a:schemeClr val="accent6"/>
          </a:fillRef>
          <a:effectRef idx="2">
            <a:schemeClr val="accent6"/>
          </a:effectRef>
          <a:fontRef idx="minor">
            <a:schemeClr val="tx1"/>
          </a:fontRef>
        </p:style>
      </p:cxnSp>
      <p:sp>
        <p:nvSpPr>
          <p:cNvPr id="4" name="Контейнер за дата 3"/>
          <p:cNvSpPr>
            <a:spLocks noGrp="1"/>
          </p:cNvSpPr>
          <p:nvPr>
            <p:ph type="dt" sz="half" idx="10"/>
          </p:nvPr>
        </p:nvSpPr>
        <p:spPr/>
        <p:txBody>
          <a:bodyPr/>
          <a:lstStyle>
            <a:lvl1pPr>
              <a:defRPr/>
            </a:lvl1pPr>
          </a:lstStyle>
          <a:p>
            <a:pPr>
              <a:defRPr/>
            </a:pPr>
            <a:fld id="{0FE4CB61-9AE6-45E9-AE12-964B164F94FE}" type="datetime1">
              <a:rPr lang="bg-BG"/>
              <a:pPr>
                <a:defRPr/>
              </a:pPr>
              <a:t>26.2.2019 г.</a:t>
            </a:fld>
            <a:endParaRPr lang="bg-BG"/>
          </a:p>
        </p:txBody>
      </p:sp>
      <p:sp>
        <p:nvSpPr>
          <p:cNvPr id="5" name="Контейнер за долния колонтитул 4"/>
          <p:cNvSpPr>
            <a:spLocks noGrp="1"/>
          </p:cNvSpPr>
          <p:nvPr>
            <p:ph type="ftr" sz="quarter" idx="11"/>
          </p:nvPr>
        </p:nvSpPr>
        <p:spPr/>
        <p:txBody>
          <a:bodyPr/>
          <a:lstStyle>
            <a:lvl1pPr>
              <a:defRPr/>
            </a:lvl1pPr>
          </a:lstStyle>
          <a:p>
            <a:pPr>
              <a:defRPr/>
            </a:pPr>
            <a:endParaRPr lang="bg-BG"/>
          </a:p>
        </p:txBody>
      </p:sp>
      <p:sp>
        <p:nvSpPr>
          <p:cNvPr id="6" name="Контейнер за номер на слайда 5"/>
          <p:cNvSpPr>
            <a:spLocks noGrp="1"/>
          </p:cNvSpPr>
          <p:nvPr>
            <p:ph type="sldNum" sz="quarter" idx="12"/>
          </p:nvPr>
        </p:nvSpPr>
        <p:spPr/>
        <p:txBody>
          <a:bodyPr/>
          <a:lstStyle>
            <a:lvl1pPr>
              <a:defRPr/>
            </a:lvl1pPr>
          </a:lstStyle>
          <a:p>
            <a:fld id="{6C409C31-081D-479D-B146-61936225B567}" type="slidenum">
              <a:rPr lang="bg-BG" altLang="en-US"/>
              <a:pPr/>
              <a:t>‹#›</a:t>
            </a:fld>
            <a:endParaRPr lang="bg-BG" altLang="en-US"/>
          </a:p>
        </p:txBody>
      </p:sp>
    </p:spTree>
    <p:extLst>
      <p:ext uri="{BB962C8B-B14F-4D97-AF65-F5344CB8AC3E}">
        <p14:creationId xmlns:p14="http://schemas.microsoft.com/office/powerpoint/2010/main" val="4035723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36C8E4-75DA-4013-BBDC-FCE0CEAEFCAB}" type="datetime1">
              <a:rPr lang="bg-BG" smtClean="0"/>
              <a:t>26.2.2019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252314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E2C8AC-F72B-43BA-ABE1-C3F0EEBDCB21}" type="datetime1">
              <a:rPr lang="bg-BG" smtClean="0"/>
              <a:t>26.2.2019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314121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5405F2-B5CC-42CF-8FE6-2AA4B6C1585C}" type="datetime1">
              <a:rPr lang="bg-BG" smtClean="0"/>
              <a:t>26.2.2019 г.</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1325696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2A7D77-9B3D-49CB-A5AF-6A52EEABCEE2}" type="datetime1">
              <a:rPr lang="bg-BG" smtClean="0"/>
              <a:t>26.2.2019 г.</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4037141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D26DE28-BB37-4F26-B263-687D8DB32935}" type="datetime1">
              <a:rPr lang="bg-BG" smtClean="0"/>
              <a:t>26.2.2019 г.</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368708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9C7C2-2B6C-489E-87FC-1636202E39B0}" type="datetime1">
              <a:rPr lang="bg-BG" smtClean="0"/>
              <a:t>26.2.2019 г.</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990885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AB958D-F1C8-4CCE-833A-5C5EC0C6AEF6}" type="datetime1">
              <a:rPr lang="bg-BG" smtClean="0"/>
              <a:t>26.2.2019 г.</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930572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8A12BF-EE00-4058-B057-F5FD86A3C761}" type="datetime1">
              <a:rPr lang="bg-BG" smtClean="0"/>
              <a:t>26.2.2019 г.</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3895352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10315A-75AB-47DF-A586-6B7E0C4EAD30}" type="datetime1">
              <a:rPr lang="bg-BG" smtClean="0"/>
              <a:t>26.2.2019 г.</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34E5D-357F-4193-8BCE-89C0C4C454A4}" type="slidenum">
              <a:rPr lang="en-US" smtClean="0"/>
              <a:t>‹#›</a:t>
            </a:fld>
            <a:endParaRPr lang="en-US"/>
          </a:p>
        </p:txBody>
      </p:sp>
    </p:spTree>
    <p:extLst>
      <p:ext uri="{BB962C8B-B14F-4D97-AF65-F5344CB8AC3E}">
        <p14:creationId xmlns:p14="http://schemas.microsoft.com/office/powerpoint/2010/main" val="680330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hyperlink" Target="https://sweden.se/" TargetMode="External"/><Relationship Id="rId18" Type="http://schemas.openxmlformats.org/officeDocument/2006/relationships/image" Target="../media/image10.png"/><Relationship Id="rId3" Type="http://schemas.openxmlformats.org/officeDocument/2006/relationships/hyperlink" Target="https://news.sap.com/" TargetMode="External"/><Relationship Id="rId21" Type="http://schemas.openxmlformats.org/officeDocument/2006/relationships/image" Target="../media/image12.png"/><Relationship Id="rId7" Type="http://schemas.openxmlformats.org/officeDocument/2006/relationships/hyperlink" Target="https://www.thewaltdisneycompany.com/" TargetMode="External"/><Relationship Id="rId12" Type="http://schemas.openxmlformats.org/officeDocument/2006/relationships/image" Target="../media/image7.png"/><Relationship Id="rId17" Type="http://schemas.openxmlformats.org/officeDocument/2006/relationships/hyperlink" Target="http://www.mtv.com/news/" TargetMode="External"/><Relationship Id="rId2" Type="http://schemas.openxmlformats.org/officeDocument/2006/relationships/image" Target="../media/image2.png"/><Relationship Id="rId16" Type="http://schemas.openxmlformats.org/officeDocument/2006/relationships/image" Target="../media/image9.png"/><Relationship Id="rId20"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www.bbcamerica.com/" TargetMode="External"/><Relationship Id="rId5" Type="http://schemas.openxmlformats.org/officeDocument/2006/relationships/hyperlink" Target="https://newsroom.fb.com/" TargetMode="External"/><Relationship Id="rId15" Type="http://schemas.openxmlformats.org/officeDocument/2006/relationships/hyperlink" Target="https://www.sonymusic.com/" TargetMode="External"/><Relationship Id="rId10" Type="http://schemas.openxmlformats.org/officeDocument/2006/relationships/image" Target="../media/image6.png"/><Relationship Id="rId19" Type="http://schemas.openxmlformats.org/officeDocument/2006/relationships/hyperlink" Target="https://news.microsoft.com/" TargetMode="External"/><Relationship Id="rId4" Type="http://schemas.openxmlformats.org/officeDocument/2006/relationships/image" Target="../media/image3.png"/><Relationship Id="rId9" Type="http://schemas.openxmlformats.org/officeDocument/2006/relationships/hyperlink" Target="https://www.wpbeginner.com/showcase/40-most-notable-big-name-brands-that-are-using-wordpress/" TargetMode="External"/><Relationship Id="rId1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hyperlink" Target="https://wordpress.org/showcase/ogilvy-mather-south-africa/" TargetMode="External"/><Relationship Id="rId3" Type="http://schemas.openxmlformats.org/officeDocument/2006/relationships/hyperlink" Target="https://wordpress.org/showcase/vogue-india/" TargetMode="External"/><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1.emf"/><Relationship Id="rId4" Type="http://schemas.openxmlformats.org/officeDocument/2006/relationships/image" Target="../media/image40.emf"/><Relationship Id="rId9" Type="http://schemas.openxmlformats.org/officeDocument/2006/relationships/image" Target="../media/image42.emf"/></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hyperlink" Target="https://wordpressadminpanel.com/wp-content/uploads/2014/12/wordpress-admin-panel.jpg"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hyperlink" Target="http://micont.my.contact.bg/pdf/MicontProfile2003-BG.pdf" TargetMode="External"/><Relationship Id="rId3" Type="http://schemas.openxmlformats.org/officeDocument/2006/relationships/hyperlink" Target="http://micont.my.contact.bg/contacts.htm" TargetMode="External"/><Relationship Id="rId7"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micont.my.contact.bg/products.htm" TargetMode="External"/><Relationship Id="rId5" Type="http://schemas.openxmlformats.org/officeDocument/2006/relationships/image" Target="../media/image29.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47.jpg"/><Relationship Id="rId13" Type="http://schemas.openxmlformats.org/officeDocument/2006/relationships/hyperlink" Target="https://en.wikipedia.org/wiki/How_to_Win_Friends_and_Influence_People" TargetMode="External"/><Relationship Id="rId18" Type="http://schemas.openxmlformats.org/officeDocument/2006/relationships/hyperlink" Target="https://en.wikipedia.org/wiki/File:Fonds_henri_fayol.jpg" TargetMode="External"/><Relationship Id="rId26" Type="http://schemas.openxmlformats.org/officeDocument/2006/relationships/hyperlink" Target="https://en.wikipedia.org/wiki/File:W._Edwards_Deming.jpg" TargetMode="External"/><Relationship Id="rId3" Type="http://schemas.openxmlformats.org/officeDocument/2006/relationships/image" Target="../media/image29.png"/><Relationship Id="rId21" Type="http://schemas.openxmlformats.org/officeDocument/2006/relationships/hyperlink" Target="https://en.wikipedia.org/wiki/File:Henri_Fayol,_1900.jpg" TargetMode="External"/><Relationship Id="rId7" Type="http://schemas.openxmlformats.org/officeDocument/2006/relationships/hyperlink" Target="https://bg.wikipedia.org/wiki/%D0%9F%D0%B8%D1%82%D1%8A%D1%80_%D0%94%D1%80%D0%B0%D0%BA%D1%8A%D1%80" TargetMode="External"/><Relationship Id="rId12" Type="http://schemas.openxmlformats.org/officeDocument/2006/relationships/image" Target="../media/image49.jpeg"/><Relationship Id="rId17" Type="http://schemas.openxmlformats.org/officeDocument/2006/relationships/hyperlink" Target="https://en.wikipedia.org/wiki/Henri_Fayol" TargetMode="External"/><Relationship Id="rId25" Type="http://schemas.openxmlformats.org/officeDocument/2006/relationships/image" Target="../media/image54.png"/><Relationship Id="rId2" Type="http://schemas.openxmlformats.org/officeDocument/2006/relationships/notesSlide" Target="../notesSlides/notesSlide5.xml"/><Relationship Id="rId16" Type="http://schemas.openxmlformats.org/officeDocument/2006/relationships/image" Target="../media/image51.png"/><Relationship Id="rId20" Type="http://schemas.openxmlformats.org/officeDocument/2006/relationships/hyperlink" Target="https://en.wikipedia.org/wiki/Jean-Baptiste_Say" TargetMode="External"/><Relationship Id="rId29" Type="http://schemas.openxmlformats.org/officeDocument/2006/relationships/comments" Target="../comments/comment1.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hyperlink" Target="https://bg.wikipedia.org/wiki/%D0%A4%D0%B0%D0%B9%D0%BB:Say_-_Lettres_a_M._Malthus,_1820_-_5496950.tif" TargetMode="External"/><Relationship Id="rId24" Type="http://schemas.openxmlformats.org/officeDocument/2006/relationships/hyperlink" Target="https://en.wikipedia.org/wiki/File:PDCA-Multi-Loop.png" TargetMode="External"/><Relationship Id="rId5" Type="http://schemas.openxmlformats.org/officeDocument/2006/relationships/hyperlink" Target="http://rlaexp.com/studio/biz/conceptual_resources/toc_reviews/conceptual_resources_files/conceptual_resources_6777.html" TargetMode="External"/><Relationship Id="rId15" Type="http://schemas.openxmlformats.org/officeDocument/2006/relationships/hyperlink" Target="https://the-happy-manager.com/articles/performance-management-cycle/" TargetMode="External"/><Relationship Id="rId23" Type="http://schemas.openxmlformats.org/officeDocument/2006/relationships/hyperlink" Target="https://en.wikipedia.org/wiki/Dale_Carnegie" TargetMode="External"/><Relationship Id="rId28" Type="http://schemas.openxmlformats.org/officeDocument/2006/relationships/hyperlink" Target="https://en.wikipedia.org/wiki/W._Edwards_Deming" TargetMode="External"/><Relationship Id="rId10" Type="http://schemas.openxmlformats.org/officeDocument/2006/relationships/image" Target="../media/image48.png"/><Relationship Id="rId19" Type="http://schemas.openxmlformats.org/officeDocument/2006/relationships/image" Target="../media/image52.jpeg"/><Relationship Id="rId4" Type="http://schemas.openxmlformats.org/officeDocument/2006/relationships/image" Target="../media/image12.png"/><Relationship Id="rId9" Type="http://schemas.openxmlformats.org/officeDocument/2006/relationships/hyperlink" Target="https://bg.wikipedia.org/wiki/%D0%96%D0%B0%D0%BD-%D0%91%D0%B0%D1%82%D0%B8%D1%81%D1%82_%D0%A1%D0%B5%D0%B9" TargetMode="External"/><Relationship Id="rId14" Type="http://schemas.openxmlformats.org/officeDocument/2006/relationships/image" Target="../media/image50.jpg"/><Relationship Id="rId22" Type="http://schemas.openxmlformats.org/officeDocument/2006/relationships/image" Target="../media/image53.jpeg"/><Relationship Id="rId27" Type="http://schemas.openxmlformats.org/officeDocument/2006/relationships/image" Target="../media/image55.jp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hyperlink" Target="https://www.google.com/imgres?imgurl=https://image.slidesharecdn.com/presentationsfinal-120412084638-phpapp01/95/management-information-systems-1-728.jpg?cb%3D1334220553&amp;imgrefurl=https://www.slideshare.net/sampathkaru/management-information-systems-12514369&amp;docid=Bo53LzBs5o2mQM&amp;tbnid=jVElrIKxsfWauM:&amp;vet=10ahUKEwjK4JSkxqPcAhUiP5oKHT2jDScQMwiDAShHMEc..i&amp;w=728&amp;h=546&amp;bih=741&amp;biw=1252&amp;q=management%20information%20systems&amp;ved=0ahUKEwjK4JSkxqPcAhUiP5oKHT2jDScQMwiDAShHMEc&amp;iact=mrc&amp;uact=8" TargetMode="External"/><Relationship Id="rId3" Type="http://schemas.openxmlformats.org/officeDocument/2006/relationships/image" Target="../media/image29.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6.png"/><Relationship Id="rId2" Type="http://schemas.openxmlformats.org/officeDocument/2006/relationships/notesSlide" Target="../notesSlides/notesSlide6.xml"/><Relationship Id="rId16" Type="http://schemas.openxmlformats.org/officeDocument/2006/relationships/hyperlink" Target="https://upload.wikimedia.org/wikipedia/commons/6/68/Strategy_Concept.svg" TargetMode="Externa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5.jpg"/><Relationship Id="rId10" Type="http://schemas.openxmlformats.org/officeDocument/2006/relationships/image" Target="../media/image61.png"/><Relationship Id="rId19" Type="http://schemas.openxmlformats.org/officeDocument/2006/relationships/image" Target="../media/image67.png"/><Relationship Id="rId4" Type="http://schemas.openxmlformats.org/officeDocument/2006/relationships/image" Target="../media/image12.png"/><Relationship Id="rId9" Type="http://schemas.openxmlformats.org/officeDocument/2006/relationships/image" Target="../media/image60.png"/><Relationship Id="rId14" Type="http://schemas.openxmlformats.org/officeDocument/2006/relationships/hyperlink" Target="http://www.google.com/url?sa=i&amp;rct=j&amp;q=&amp;esrc=s&amp;source=imgres&amp;cd=&amp;cad=rja&amp;uact=8&amp;ved=2ahUKEwjvvb_Gz5ncAhWMy6QKHRcaC2kQjRx6BAgBEAU&amp;url=http://www.g2lonline.co.uk/business-information-systems/&amp;psig=AOvVaw0U5p5oyH_Zan5Fg5qtLdPZ&amp;ust=1531486933163455"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73.png"/><Relationship Id="rId3" Type="http://schemas.openxmlformats.org/officeDocument/2006/relationships/image" Target="../media/image29.png"/><Relationship Id="rId7" Type="http://schemas.openxmlformats.org/officeDocument/2006/relationships/image" Target="../media/image69.png"/><Relationship Id="rId12" Type="http://schemas.openxmlformats.org/officeDocument/2006/relationships/image" Target="../media/image64.png"/><Relationship Id="rId17" Type="http://schemas.openxmlformats.org/officeDocument/2006/relationships/image" Target="../media/image77.jpeg"/><Relationship Id="rId2" Type="http://schemas.openxmlformats.org/officeDocument/2006/relationships/notesSlide" Target="../notesSlides/notesSlide7.xml"/><Relationship Id="rId16"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72.png"/><Relationship Id="rId5" Type="http://schemas.openxmlformats.org/officeDocument/2006/relationships/image" Target="../media/image68.jpeg"/><Relationship Id="rId15" Type="http://schemas.openxmlformats.org/officeDocument/2006/relationships/image" Target="../media/image75.jpeg"/><Relationship Id="rId10" Type="http://schemas.openxmlformats.org/officeDocument/2006/relationships/image" Target="../media/image71.png"/><Relationship Id="rId4" Type="http://schemas.openxmlformats.org/officeDocument/2006/relationships/image" Target="../media/image12.png"/><Relationship Id="rId9" Type="http://schemas.openxmlformats.org/officeDocument/2006/relationships/image" Target="../media/image70.png"/><Relationship Id="rId14" Type="http://schemas.openxmlformats.org/officeDocument/2006/relationships/image" Target="../media/image74.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82.png"/><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hyperlink" Target="https://s1.wp.com/wp-content/themes/h4/landing/marketing/pages/_common/components/plan-personal/media/icon.svg?v=201901" TargetMode="External"/><Relationship Id="rId13"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4.png"/><Relationship Id="rId12" Type="http://schemas.openxmlformats.org/officeDocument/2006/relationships/image" Target="../media/image17.png"/><Relationship Id="rId17" Type="http://schemas.openxmlformats.org/officeDocument/2006/relationships/image" Target="../media/image20.png"/><Relationship Id="rId2" Type="http://schemas.openxmlformats.org/officeDocument/2006/relationships/image" Target="../media/image12.png"/><Relationship Id="rId16" Type="http://schemas.openxmlformats.org/officeDocument/2006/relationships/hyperlink" Target="https://s1.wp.com/wp-content/themes/h4/landing/marketing/pages/_common/components/plan-ecommerce/media/icon.svg?v=201901" TargetMode="External"/><Relationship Id="rId1" Type="http://schemas.openxmlformats.org/officeDocument/2006/relationships/slideLayout" Target="../slideLayouts/slideLayout2.xml"/><Relationship Id="rId6" Type="http://schemas.openxmlformats.org/officeDocument/2006/relationships/hyperlink" Target="https://s1.wp.com/wp-content/themes/h4/landing/marketing/pages/_common/components/plan-blogger/media/icon.svg?v=201901" TargetMode="External"/><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9.png"/><Relationship Id="rId10" Type="http://schemas.openxmlformats.org/officeDocument/2006/relationships/hyperlink" Target="https://s1.wp.com/wp-content/themes/h4/landing/marketing/pages/_common/components/plan-premium/media/icon.svg?v=201901" TargetMode="External"/><Relationship Id="rId4" Type="http://schemas.openxmlformats.org/officeDocument/2006/relationships/hyperlink" Target="https://wordpress.com/" TargetMode="External"/><Relationship Id="rId9" Type="http://schemas.openxmlformats.org/officeDocument/2006/relationships/image" Target="../media/image15.png"/><Relationship Id="rId14" Type="http://schemas.openxmlformats.org/officeDocument/2006/relationships/hyperlink" Target="https://s1.wp.com/wp-content/themes/h4/landing/marketing/pages/_common/components/plan-business/media/icon.svg?v=20190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2.png"/><Relationship Id="rId4" Type="http://schemas.openxmlformats.org/officeDocument/2006/relationships/image" Target="../media/image88.png"/></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9.png"/><Relationship Id="rId4" Type="http://schemas.openxmlformats.org/officeDocument/2006/relationships/image" Target="../media/image93.png"/></Relationships>
</file>

<file path=ppt/slides/_rels/slide2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29.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24.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2.png"/><Relationship Id="rId7" Type="http://schemas.openxmlformats.org/officeDocument/2006/relationships/image" Target="../media/image106.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5.jpg"/><Relationship Id="rId11" Type="http://schemas.openxmlformats.org/officeDocument/2006/relationships/image" Target="../media/image12.png"/><Relationship Id="rId5" Type="http://schemas.openxmlformats.org/officeDocument/2006/relationships/image" Target="../media/image104.jpeg"/><Relationship Id="rId10" Type="http://schemas.openxmlformats.org/officeDocument/2006/relationships/image" Target="../media/image29.png"/><Relationship Id="rId4" Type="http://schemas.openxmlformats.org/officeDocument/2006/relationships/image" Target="../media/image103.jpg"/><Relationship Id="rId9" Type="http://schemas.openxmlformats.org/officeDocument/2006/relationships/image" Target="../media/image108.gif"/></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hyperlink" Target="mailto:staff@bmsys.eu"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bg.wordpress.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hyperlink" Target="https://en.wikipedia.org/wiki/Affiliate_marketing" TargetMode="External"/><Relationship Id="rId2" Type="http://schemas.openxmlformats.org/officeDocument/2006/relationships/hyperlink" Target="https://static.businessworld.in/article/article_extra_large_image/1469428090_JLek1O_Overview-graphic-soldier-470.jpg" TargetMode="Externa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hyperlink" Target="http://ivytechnoweb.net/wp-content/uploads/2017/02/%D0%A0%D0%B0%D0%B7%D0%BB%D0%B8%D0%BA%D0%B8%D1%82%D0%B5-%D0%BC%D0%B5%D0%B6%D0%B4%D1%83-WordPress.com-%D0%B8-WordPress.org-700x1600.jpg" TargetMode="External"/><Relationship Id="rId5" Type="http://schemas.openxmlformats.org/officeDocument/2006/relationships/image" Target="../media/image22.png"/><Relationship Id="rId10" Type="http://schemas.openxmlformats.org/officeDocument/2006/relationships/hyperlink" Target="https://wordpress.com/start/business/?ref=homepage" TargetMode="External"/><Relationship Id="rId4" Type="http://schemas.openxmlformats.org/officeDocument/2006/relationships/hyperlink" Target="https://www.wpbeginner.com/beginners-guide/self-hosted-wordpress-org-vs-free-wordpress-com-infograph/" TargetMode="External"/><Relationship Id="rId9" Type="http://schemas.openxmlformats.org/officeDocument/2006/relationships/hyperlink" Target="https://wordpress.com/start/premium/?ref=homepage"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ordpress.org/hosting/" TargetMode="External"/><Relationship Id="rId3" Type="http://schemas.openxmlformats.org/officeDocument/2006/relationships/hyperlink" Target="https://www.mysql.com/" TargetMode="External"/><Relationship Id="rId7" Type="http://schemas.openxmlformats.org/officeDocument/2006/relationships/hyperlink" Target="https://nginx.org/" TargetMode="External"/><Relationship Id="rId12" Type="http://schemas.openxmlformats.org/officeDocument/2006/relationships/image" Target="../media/image2.png"/><Relationship Id="rId2" Type="http://schemas.openxmlformats.org/officeDocument/2006/relationships/hyperlink" Target="https://secure.php.net/" TargetMode="External"/><Relationship Id="rId1" Type="http://schemas.openxmlformats.org/officeDocument/2006/relationships/slideLayout" Target="../slideLayouts/slideLayout2.xml"/><Relationship Id="rId6" Type="http://schemas.openxmlformats.org/officeDocument/2006/relationships/hyperlink" Target="https://httpd.apache.org/" TargetMode="External"/><Relationship Id="rId11" Type="http://schemas.openxmlformats.org/officeDocument/2006/relationships/image" Target="../media/image12.png"/><Relationship Id="rId5" Type="http://schemas.openxmlformats.org/officeDocument/2006/relationships/hyperlink" Target="https://wordpress.org/news/2016/12/moving-toward-ssl/" TargetMode="External"/><Relationship Id="rId10" Type="http://schemas.openxmlformats.org/officeDocument/2006/relationships/image" Target="../media/image23.png"/><Relationship Id="rId4" Type="http://schemas.openxmlformats.org/officeDocument/2006/relationships/hyperlink" Target="https://mariadb.org/" TargetMode="External"/><Relationship Id="rId9" Type="http://schemas.openxmlformats.org/officeDocument/2006/relationships/hyperlink" Target="https://wordpress.org/about/requirements/"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ww.google.com/search?q=nginx+logo&amp;hl=bg&amp;authuser=0&amp;tbm=isch&amp;source=iu&amp;ictx=1&amp;fir=dr5OzV4fO49c4M%253A%252CnW1dwmlcF-W_FM%252C_&amp;usg=AI4_-kT8M8BrQYvG07Fb8eBQ6282B_dbgw&amp;sa=X&amp;ved=2ahUKEwjmnNzM-eDgAhWsyoUKHSQWA3wQ9QEwBXoECAUQDg#imgrc=dr5OzV4fO49c4M:" TargetMode="External"/><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hyperlink" Target="https://www.digitalocean.com/community/tutorials/apache-vs-nginx-practical-considerations" TargetMode="External"/><Relationship Id="rId1" Type="http://schemas.openxmlformats.org/officeDocument/2006/relationships/slideLayout" Target="../slideLayouts/slideLayout1.xml"/><Relationship Id="rId6" Type="http://schemas.openxmlformats.org/officeDocument/2006/relationships/hyperlink" Target="https://www.google.com/search?q=apache+logo&amp;hl=bg&amp;authuser=0&amp;tbm=isch&amp;source=iu&amp;ictx=1&amp;fir=-p81uELXn2ETkM%253A%252CCSwlY98VZXSXLM%252C_&amp;usg=AI4_-kShAyhzmzcbUeKIU9L3DRH58Yz6hA&amp;sa=X&amp;ved=2ahUKEwi45O2d-eDgAhXmzIUKHUlUDfwQ9QEwAXoECAMQBg#imgrc=LR0wjo43C1aZ8M:" TargetMode="External"/><Relationship Id="rId5"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hyperlink" Target="https://www.digitalocean.com/community/tutorials/apache-vs-nginx-practical-considerations" TargetMode="External"/><Relationship Id="rId13" Type="http://schemas.openxmlformats.org/officeDocument/2006/relationships/hyperlink" Target="https://dev.mysql.com/doc/refman/5.7/en/query-cache.html" TargetMode="External"/><Relationship Id="rId3" Type="http://schemas.openxmlformats.org/officeDocument/2006/relationships/image" Target="../media/image12.png"/><Relationship Id="rId7" Type="http://schemas.openxmlformats.org/officeDocument/2006/relationships/hyperlink" Target="https://www.keycdn.com/blog/http-cache-headers" TargetMode="External"/><Relationship Id="rId12" Type="http://schemas.openxmlformats.org/officeDocument/2006/relationships/hyperlink" Target="https://www.sitepoint.com/understanding-opcache/" TargetMode="External"/><Relationship Id="rId2" Type="http://schemas.openxmlformats.org/officeDocument/2006/relationships/image" Target="../media/image27.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ordpress.org/plugins/enable-gzip-compression/" TargetMode="External"/><Relationship Id="rId11" Type="http://schemas.openxmlformats.org/officeDocument/2006/relationships/hyperlink" Target="http://php.net/apc" TargetMode="External"/><Relationship Id="rId5" Type="http://schemas.openxmlformats.org/officeDocument/2006/relationships/hyperlink" Target="https://bg.wordpress.org/plugins/wordpress-gzip-compression/" TargetMode="External"/><Relationship Id="rId15" Type="http://schemas.openxmlformats.org/officeDocument/2006/relationships/hyperlink" Target="http://wordpress.tv/2012/09/01/iliya-polihronov-high-performance-wordpress/" TargetMode="External"/><Relationship Id="rId10" Type="http://schemas.openxmlformats.org/officeDocument/2006/relationships/hyperlink" Target="https://en.wikipedia.org/wiki/List_of_PHP_accelerators" TargetMode="External"/><Relationship Id="rId4" Type="http://schemas.openxmlformats.org/officeDocument/2006/relationships/hyperlink" Target="https://codex.wordpress.org/WordPress_Server_Optimization" TargetMode="External"/><Relationship Id="rId9" Type="http://schemas.openxmlformats.org/officeDocument/2006/relationships/hyperlink" Target="https://github.com/VelinSkenderov/HTML-Task_20170221-/blob/master/WEB%20Analytics/WordPress/PRESENTATION/Apache%20vs%20Nginx%20-%20Practical%20Considerations%20(digitalocean.com).doc" TargetMode="External"/><Relationship Id="rId14" Type="http://schemas.openxmlformats.org/officeDocument/2006/relationships/hyperlink" Target="https://bg.linkedin.com/in/iliya-polihronov-b062b332"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mercedes-benz.com/e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hyperlink" Target="https://blog.fibank.bg/" TargetMode="External"/><Relationship Id="rId3" Type="http://schemas.openxmlformats.org/officeDocument/2006/relationships/image" Target="../media/image30.png"/><Relationship Id="rId7" Type="http://schemas.openxmlformats.org/officeDocument/2006/relationships/hyperlink" Target="https://wordpress.org/showcase/" TargetMode="External"/><Relationship Id="rId12" Type="http://schemas.openxmlformats.org/officeDocument/2006/relationships/image" Target="../media/image35.png"/><Relationship Id="rId2" Type="http://schemas.openxmlformats.org/officeDocument/2006/relationships/hyperlink" Target="https://www.whitehouse.gov/" TargetMode="External"/><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34.png"/><Relationship Id="rId5" Type="http://schemas.openxmlformats.org/officeDocument/2006/relationships/image" Target="../media/image31.emf"/><Relationship Id="rId10"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33.emf"/></Relationships>
</file>

<file path=ppt/slides/_rels/slide9.xml.rels><?xml version="1.0" encoding="UTF-8" standalone="yes"?>
<Relationships xmlns="http://schemas.openxmlformats.org/package/2006/relationships"><Relationship Id="rId8" Type="http://schemas.openxmlformats.org/officeDocument/2006/relationships/hyperlink" Target="https://blogs.nasa.gov/" TargetMode="External"/><Relationship Id="rId13" Type="http://schemas.openxmlformats.org/officeDocument/2006/relationships/image" Target="../media/image39.emf"/><Relationship Id="rId3" Type="http://schemas.openxmlformats.org/officeDocument/2006/relationships/image" Target="../media/image36.png"/><Relationship Id="rId7" Type="http://schemas.openxmlformats.org/officeDocument/2006/relationships/hyperlink" Target="http://newsroom.fb.com/" TargetMode="External"/><Relationship Id="rId12"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37.png"/><Relationship Id="rId5" Type="http://schemas.openxmlformats.org/officeDocument/2006/relationships/hyperlink" Target="https://www.wpexplorer.com/name-brands-use-wordpress/" TargetMode="External"/><Relationship Id="rId10" Type="http://schemas.openxmlformats.org/officeDocument/2006/relationships/hyperlink" Target="https://news.microsoft.com/" TargetMode="External"/><Relationship Id="rId4" Type="http://schemas.openxmlformats.org/officeDocument/2006/relationships/image" Target="../media/image29.png"/><Relationship Id="rId9" Type="http://schemas.openxmlformats.org/officeDocument/2006/relationships/hyperlink" Target="http://blog.flickr.net/e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4016480A-E89A-4D87-9A29-8954BD1AAF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a:extLst>
              <a:ext uri="{FF2B5EF4-FFF2-40B4-BE49-F238E27FC236}">
                <a16:creationId xmlns:a16="http://schemas.microsoft.com/office/drawing/2014/main" id="{4913918D-8C3B-4761-9161-483EC580808E}"/>
              </a:ext>
            </a:extLst>
          </p:cNvPr>
          <p:cNvSpPr/>
          <p:nvPr/>
        </p:nvSpPr>
        <p:spPr>
          <a:xfrm>
            <a:off x="3040816" y="609600"/>
            <a:ext cx="3283784" cy="369332"/>
          </a:xfrm>
          <a:prstGeom prst="rect">
            <a:avLst/>
          </a:prstGeom>
        </p:spPr>
        <p:txBody>
          <a:bodyPr wrap="none">
            <a:spAutoFit/>
          </a:bodyPr>
          <a:lstStyle/>
          <a:p>
            <a:r>
              <a:rPr lang="ru-RU" b="1" u="sng" dirty="0" err="1"/>
              <a:t>Знакови</a:t>
            </a:r>
            <a:r>
              <a:rPr lang="ru-RU" b="1" u="sng" dirty="0"/>
              <a:t> </a:t>
            </a:r>
            <a:r>
              <a:rPr lang="en-US" b="1" u="sng" dirty="0"/>
              <a:t>WordPress </a:t>
            </a:r>
            <a:r>
              <a:rPr lang="bg-BG" b="1" u="sng" dirty="0"/>
              <a:t>ползватели</a:t>
            </a:r>
            <a:endParaRPr lang="en-US" u="sng" dirty="0"/>
          </a:p>
        </p:txBody>
      </p:sp>
      <p:sp>
        <p:nvSpPr>
          <p:cNvPr id="7" name="Rectangle 6">
            <a:extLst>
              <a:ext uri="{FF2B5EF4-FFF2-40B4-BE49-F238E27FC236}">
                <a16:creationId xmlns:a16="http://schemas.microsoft.com/office/drawing/2014/main" id="{DDCF134C-6ECE-40C3-B9D5-E79AD1514794}"/>
              </a:ext>
            </a:extLst>
          </p:cNvPr>
          <p:cNvSpPr/>
          <p:nvPr/>
        </p:nvSpPr>
        <p:spPr>
          <a:xfrm>
            <a:off x="3033632" y="621268"/>
            <a:ext cx="3283784" cy="369332"/>
          </a:xfrm>
          <a:prstGeom prst="rect">
            <a:avLst/>
          </a:prstGeom>
        </p:spPr>
        <p:txBody>
          <a:bodyPr wrap="none">
            <a:spAutoFit/>
          </a:bodyPr>
          <a:lstStyle/>
          <a:p>
            <a:r>
              <a:rPr lang="ru-RU" b="1" u="sng" dirty="0" err="1">
                <a:solidFill>
                  <a:srgbClr val="FF7F27"/>
                </a:solidFill>
                <a:latin typeface="Calibri" panose="020F0502020204030204" pitchFamily="34" charset="0"/>
              </a:rPr>
              <a:t>Знакови</a:t>
            </a:r>
            <a:r>
              <a:rPr lang="ru-RU" b="1" u="sng" dirty="0">
                <a:solidFill>
                  <a:srgbClr val="FF7F27"/>
                </a:solidFill>
                <a:latin typeface="Calibri" panose="020F0502020204030204" pitchFamily="34" charset="0"/>
              </a:rPr>
              <a:t> </a:t>
            </a:r>
            <a:r>
              <a:rPr lang="en-US" b="1" u="sng" dirty="0">
                <a:solidFill>
                  <a:srgbClr val="FF7F27"/>
                </a:solidFill>
                <a:latin typeface="Calibri" panose="020F0502020204030204" pitchFamily="34" charset="0"/>
              </a:rPr>
              <a:t>WordPress </a:t>
            </a:r>
            <a:r>
              <a:rPr lang="bg-BG" b="1" u="sng" dirty="0">
                <a:solidFill>
                  <a:srgbClr val="FF7F27"/>
                </a:solidFill>
                <a:latin typeface="Calibri" panose="020F0502020204030204" pitchFamily="34" charset="0"/>
              </a:rPr>
              <a:t>ползватели</a:t>
            </a:r>
            <a:endParaRPr lang="en-US" u="sng" dirty="0"/>
          </a:p>
        </p:txBody>
      </p:sp>
      <p:pic>
        <p:nvPicPr>
          <p:cNvPr id="22" name="Picture 21">
            <a:hlinkClick r:id="rId3"/>
            <a:extLst>
              <a:ext uri="{FF2B5EF4-FFF2-40B4-BE49-F238E27FC236}">
                <a16:creationId xmlns:a16="http://schemas.microsoft.com/office/drawing/2014/main" id="{F08137B8-0A4F-4B23-B2B9-05F3AED44961}"/>
              </a:ext>
            </a:extLst>
          </p:cNvPr>
          <p:cNvPicPr>
            <a:picLocks noChangeAspect="1"/>
          </p:cNvPicPr>
          <p:nvPr/>
        </p:nvPicPr>
        <p:blipFill>
          <a:blip r:embed="rId4"/>
          <a:stretch>
            <a:fillRect/>
          </a:stretch>
        </p:blipFill>
        <p:spPr>
          <a:xfrm>
            <a:off x="5881687" y="4674870"/>
            <a:ext cx="2881313" cy="1802130"/>
          </a:xfrm>
          <a:prstGeom prst="rect">
            <a:avLst/>
          </a:prstGeom>
        </p:spPr>
      </p:pic>
      <p:grpSp>
        <p:nvGrpSpPr>
          <p:cNvPr id="66" name="Group 65">
            <a:extLst>
              <a:ext uri="{FF2B5EF4-FFF2-40B4-BE49-F238E27FC236}">
                <a16:creationId xmlns:a16="http://schemas.microsoft.com/office/drawing/2014/main" id="{BD97BD1D-268D-4E9B-B32E-99310A9F1777}"/>
              </a:ext>
            </a:extLst>
          </p:cNvPr>
          <p:cNvGrpSpPr/>
          <p:nvPr/>
        </p:nvGrpSpPr>
        <p:grpSpPr>
          <a:xfrm>
            <a:off x="381000" y="1066800"/>
            <a:ext cx="8458200" cy="5291554"/>
            <a:chOff x="381000" y="1066800"/>
            <a:chExt cx="8458200" cy="5291554"/>
          </a:xfrm>
        </p:grpSpPr>
        <p:pic>
          <p:nvPicPr>
            <p:cNvPr id="21" name="Picture 20">
              <a:hlinkClick r:id="rId5"/>
              <a:extLst>
                <a:ext uri="{FF2B5EF4-FFF2-40B4-BE49-F238E27FC236}">
                  <a16:creationId xmlns:a16="http://schemas.microsoft.com/office/drawing/2014/main" id="{724BDAA1-2B9D-4452-9B9D-CF3E25FCD0E8}"/>
                </a:ext>
              </a:extLst>
            </p:cNvPr>
            <p:cNvPicPr>
              <a:picLocks noChangeAspect="1"/>
            </p:cNvPicPr>
            <p:nvPr/>
          </p:nvPicPr>
          <p:blipFill>
            <a:blip r:embed="rId6"/>
            <a:stretch>
              <a:fillRect/>
            </a:stretch>
          </p:blipFill>
          <p:spPr>
            <a:xfrm>
              <a:off x="3124200" y="4370070"/>
              <a:ext cx="2881313" cy="1802130"/>
            </a:xfrm>
            <a:prstGeom prst="rect">
              <a:avLst/>
            </a:prstGeom>
          </p:spPr>
        </p:pic>
        <p:pic>
          <p:nvPicPr>
            <p:cNvPr id="19" name="Picture 18">
              <a:hlinkClick r:id="rId7"/>
              <a:extLst>
                <a:ext uri="{FF2B5EF4-FFF2-40B4-BE49-F238E27FC236}">
                  <a16:creationId xmlns:a16="http://schemas.microsoft.com/office/drawing/2014/main" id="{5C3C8E13-7F7E-4F7F-84CC-5108344FCC23}"/>
                </a:ext>
              </a:extLst>
            </p:cNvPr>
            <p:cNvPicPr>
              <a:picLocks noChangeAspect="1"/>
            </p:cNvPicPr>
            <p:nvPr/>
          </p:nvPicPr>
          <p:blipFill>
            <a:blip r:embed="rId8"/>
            <a:stretch>
              <a:fillRect/>
            </a:stretch>
          </p:blipFill>
          <p:spPr>
            <a:xfrm>
              <a:off x="381000" y="4522470"/>
              <a:ext cx="2881313" cy="1802130"/>
            </a:xfrm>
            <a:prstGeom prst="rect">
              <a:avLst/>
            </a:prstGeom>
          </p:spPr>
        </p:pic>
        <p:pic>
          <p:nvPicPr>
            <p:cNvPr id="13" name="Picture 12">
              <a:hlinkClick r:id="rId9"/>
              <a:extLst>
                <a:ext uri="{FF2B5EF4-FFF2-40B4-BE49-F238E27FC236}">
                  <a16:creationId xmlns:a16="http://schemas.microsoft.com/office/drawing/2014/main" id="{67FBC74D-4A09-4721-A098-2EB374623E79}"/>
                </a:ext>
              </a:extLst>
            </p:cNvPr>
            <p:cNvPicPr>
              <a:picLocks noChangeAspect="1"/>
            </p:cNvPicPr>
            <p:nvPr/>
          </p:nvPicPr>
          <p:blipFill>
            <a:blip r:embed="rId10"/>
            <a:stretch>
              <a:fillRect/>
            </a:stretch>
          </p:blipFill>
          <p:spPr>
            <a:xfrm>
              <a:off x="3124200" y="1066800"/>
              <a:ext cx="2881313" cy="1571625"/>
            </a:xfrm>
            <a:prstGeom prst="rect">
              <a:avLst/>
            </a:prstGeom>
            <a:ln>
              <a:noFill/>
            </a:ln>
            <a:effectLst>
              <a:softEdge rad="112500"/>
            </a:effectLst>
          </p:spPr>
        </p:pic>
        <p:pic>
          <p:nvPicPr>
            <p:cNvPr id="14" name="Picture 13">
              <a:hlinkClick r:id="rId11"/>
              <a:extLst>
                <a:ext uri="{FF2B5EF4-FFF2-40B4-BE49-F238E27FC236}">
                  <a16:creationId xmlns:a16="http://schemas.microsoft.com/office/drawing/2014/main" id="{FA033EAA-7ABA-44E4-955D-E02F4D65AD15}"/>
                </a:ext>
              </a:extLst>
            </p:cNvPr>
            <p:cNvPicPr>
              <a:picLocks noChangeAspect="1"/>
            </p:cNvPicPr>
            <p:nvPr/>
          </p:nvPicPr>
          <p:blipFill>
            <a:blip r:embed="rId12"/>
            <a:stretch>
              <a:fillRect/>
            </a:stretch>
          </p:blipFill>
          <p:spPr>
            <a:xfrm>
              <a:off x="381000" y="1093470"/>
              <a:ext cx="2881313" cy="1802130"/>
            </a:xfrm>
            <a:prstGeom prst="rect">
              <a:avLst/>
            </a:prstGeom>
          </p:spPr>
        </p:pic>
        <p:pic>
          <p:nvPicPr>
            <p:cNvPr id="20" name="Picture 19">
              <a:hlinkClick r:id="rId13"/>
              <a:extLst>
                <a:ext uri="{FF2B5EF4-FFF2-40B4-BE49-F238E27FC236}">
                  <a16:creationId xmlns:a16="http://schemas.microsoft.com/office/drawing/2014/main" id="{6D4F293D-B85F-43DA-A3A0-19917EB068EE}"/>
                </a:ext>
              </a:extLst>
            </p:cNvPr>
            <p:cNvPicPr>
              <a:picLocks noChangeAspect="1"/>
            </p:cNvPicPr>
            <p:nvPr/>
          </p:nvPicPr>
          <p:blipFill>
            <a:blip r:embed="rId14"/>
            <a:stretch>
              <a:fillRect/>
            </a:stretch>
          </p:blipFill>
          <p:spPr>
            <a:xfrm>
              <a:off x="476250" y="2819400"/>
              <a:ext cx="2724150" cy="1703832"/>
            </a:xfrm>
            <a:prstGeom prst="rect">
              <a:avLst/>
            </a:prstGeom>
          </p:spPr>
        </p:pic>
        <p:pic>
          <p:nvPicPr>
            <p:cNvPr id="15" name="Picture 14">
              <a:hlinkClick r:id="rId15"/>
              <a:extLst>
                <a:ext uri="{FF2B5EF4-FFF2-40B4-BE49-F238E27FC236}">
                  <a16:creationId xmlns:a16="http://schemas.microsoft.com/office/drawing/2014/main" id="{EB926DAE-17A7-436E-8151-F1F9DF6A4566}"/>
                </a:ext>
              </a:extLst>
            </p:cNvPr>
            <p:cNvPicPr>
              <a:picLocks noChangeAspect="1"/>
            </p:cNvPicPr>
            <p:nvPr/>
          </p:nvPicPr>
          <p:blipFill>
            <a:blip r:embed="rId16"/>
            <a:stretch>
              <a:fillRect/>
            </a:stretch>
          </p:blipFill>
          <p:spPr>
            <a:xfrm>
              <a:off x="3200400" y="2590800"/>
              <a:ext cx="2881313" cy="1802130"/>
            </a:xfrm>
            <a:prstGeom prst="rect">
              <a:avLst/>
            </a:prstGeom>
          </p:spPr>
        </p:pic>
        <p:grpSp>
          <p:nvGrpSpPr>
            <p:cNvPr id="25" name="Group 24">
              <a:extLst>
                <a:ext uri="{FF2B5EF4-FFF2-40B4-BE49-F238E27FC236}">
                  <a16:creationId xmlns:a16="http://schemas.microsoft.com/office/drawing/2014/main" id="{66D9DD69-CE6B-4F5C-817C-79CAA0DF0690}"/>
                </a:ext>
              </a:extLst>
            </p:cNvPr>
            <p:cNvGrpSpPr/>
            <p:nvPr/>
          </p:nvGrpSpPr>
          <p:grpSpPr>
            <a:xfrm>
              <a:off x="381000" y="1337846"/>
              <a:ext cx="1276350" cy="338554"/>
              <a:chOff x="1162050" y="1033046"/>
              <a:chExt cx="1276350" cy="338554"/>
            </a:xfrm>
          </p:grpSpPr>
          <p:sp>
            <p:nvSpPr>
              <p:cNvPr id="24" name="TextBox 23">
                <a:extLst>
                  <a:ext uri="{FF2B5EF4-FFF2-40B4-BE49-F238E27FC236}">
                    <a16:creationId xmlns:a16="http://schemas.microsoft.com/office/drawing/2014/main" id="{994B6B99-63DF-4481-8598-C29ED5308018}"/>
                  </a:ext>
                </a:extLst>
              </p:cNvPr>
              <p:cNvSpPr txBox="1"/>
              <p:nvPr/>
            </p:nvSpPr>
            <p:spPr>
              <a:xfrm>
                <a:off x="1163307" y="1033046"/>
                <a:ext cx="1275093" cy="338554"/>
              </a:xfrm>
              <a:prstGeom prst="rect">
                <a:avLst/>
              </a:prstGeom>
              <a:noFill/>
            </p:spPr>
            <p:txBody>
              <a:bodyPr wrap="none" rtlCol="0">
                <a:spAutoFit/>
              </a:bodyPr>
              <a:lstStyle/>
              <a:p>
                <a:r>
                  <a:rPr lang="en-US" sz="1600" b="1" dirty="0"/>
                  <a:t>BBC America</a:t>
                </a:r>
              </a:p>
            </p:txBody>
          </p:sp>
          <p:sp>
            <p:nvSpPr>
              <p:cNvPr id="23" name="TextBox 22">
                <a:extLst>
                  <a:ext uri="{FF2B5EF4-FFF2-40B4-BE49-F238E27FC236}">
                    <a16:creationId xmlns:a16="http://schemas.microsoft.com/office/drawing/2014/main" id="{7698BE41-6A2E-49BC-A164-2FB2691559A5}"/>
                  </a:ext>
                </a:extLst>
              </p:cNvPr>
              <p:cNvSpPr txBox="1"/>
              <p:nvPr/>
            </p:nvSpPr>
            <p:spPr>
              <a:xfrm>
                <a:off x="1162050" y="1033046"/>
                <a:ext cx="1275093" cy="338554"/>
              </a:xfrm>
              <a:prstGeom prst="rect">
                <a:avLst/>
              </a:prstGeom>
              <a:noFill/>
            </p:spPr>
            <p:txBody>
              <a:bodyPr wrap="none" rtlCol="0">
                <a:spAutoFit/>
              </a:bodyPr>
              <a:lstStyle/>
              <a:p>
                <a:r>
                  <a:rPr lang="en-US" sz="1600" b="1" dirty="0">
                    <a:solidFill>
                      <a:srgbClr val="EF7F1A"/>
                    </a:solidFill>
                  </a:rPr>
                  <a:t>BBC America</a:t>
                </a:r>
              </a:p>
            </p:txBody>
          </p:sp>
        </p:grpSp>
        <p:grpSp>
          <p:nvGrpSpPr>
            <p:cNvPr id="33" name="Group 32">
              <a:extLst>
                <a:ext uri="{FF2B5EF4-FFF2-40B4-BE49-F238E27FC236}">
                  <a16:creationId xmlns:a16="http://schemas.microsoft.com/office/drawing/2014/main" id="{7A70F30D-468C-4CF7-969A-FB076EFEA370}"/>
                </a:ext>
              </a:extLst>
            </p:cNvPr>
            <p:cNvGrpSpPr/>
            <p:nvPr/>
          </p:nvGrpSpPr>
          <p:grpSpPr>
            <a:xfrm>
              <a:off x="6319435" y="4004846"/>
              <a:ext cx="2138765" cy="338554"/>
              <a:chOff x="6172200" y="4038600"/>
              <a:chExt cx="2138765" cy="338554"/>
            </a:xfrm>
          </p:grpSpPr>
          <p:sp>
            <p:nvSpPr>
              <p:cNvPr id="31" name="TextBox 30">
                <a:extLst>
                  <a:ext uri="{FF2B5EF4-FFF2-40B4-BE49-F238E27FC236}">
                    <a16:creationId xmlns:a16="http://schemas.microsoft.com/office/drawing/2014/main" id="{C26102EB-8F2B-40CB-901D-DA9926E3FF64}"/>
                  </a:ext>
                </a:extLst>
              </p:cNvPr>
              <p:cNvSpPr txBox="1"/>
              <p:nvPr/>
            </p:nvSpPr>
            <p:spPr>
              <a:xfrm>
                <a:off x="6173457" y="4038600"/>
                <a:ext cx="2137508" cy="338554"/>
              </a:xfrm>
              <a:prstGeom prst="rect">
                <a:avLst/>
              </a:prstGeom>
              <a:noFill/>
            </p:spPr>
            <p:txBody>
              <a:bodyPr wrap="none" rtlCol="0">
                <a:spAutoFit/>
              </a:bodyPr>
              <a:lstStyle/>
              <a:p>
                <a:r>
                  <a:rPr lang="en-US" sz="1600" b="1" dirty="0"/>
                  <a:t>Microsoft News Center</a:t>
                </a:r>
              </a:p>
            </p:txBody>
          </p:sp>
          <p:sp>
            <p:nvSpPr>
              <p:cNvPr id="32" name="TextBox 31">
                <a:extLst>
                  <a:ext uri="{FF2B5EF4-FFF2-40B4-BE49-F238E27FC236}">
                    <a16:creationId xmlns:a16="http://schemas.microsoft.com/office/drawing/2014/main" id="{504341D3-3555-4911-B8A6-6CD0CA69EC3F}"/>
                  </a:ext>
                </a:extLst>
              </p:cNvPr>
              <p:cNvSpPr txBox="1"/>
              <p:nvPr/>
            </p:nvSpPr>
            <p:spPr>
              <a:xfrm>
                <a:off x="6172200" y="4038600"/>
                <a:ext cx="2137508" cy="338554"/>
              </a:xfrm>
              <a:prstGeom prst="rect">
                <a:avLst/>
              </a:prstGeom>
              <a:noFill/>
            </p:spPr>
            <p:txBody>
              <a:bodyPr wrap="none" rtlCol="0">
                <a:spAutoFit/>
              </a:bodyPr>
              <a:lstStyle/>
              <a:p>
                <a:r>
                  <a:rPr lang="en-US" sz="1600" b="1" dirty="0">
                    <a:solidFill>
                      <a:srgbClr val="EF7F1A"/>
                    </a:solidFill>
                  </a:rPr>
                  <a:t>Microsoft News Center</a:t>
                </a:r>
              </a:p>
            </p:txBody>
          </p:sp>
        </p:grpSp>
        <p:grpSp>
          <p:nvGrpSpPr>
            <p:cNvPr id="38" name="Group 37">
              <a:extLst>
                <a:ext uri="{FF2B5EF4-FFF2-40B4-BE49-F238E27FC236}">
                  <a16:creationId xmlns:a16="http://schemas.microsoft.com/office/drawing/2014/main" id="{5037BBED-4933-4346-A17F-07A7EFEB8C28}"/>
                </a:ext>
              </a:extLst>
            </p:cNvPr>
            <p:cNvGrpSpPr/>
            <p:nvPr/>
          </p:nvGrpSpPr>
          <p:grpSpPr>
            <a:xfrm>
              <a:off x="3189776" y="3319046"/>
              <a:ext cx="1153624" cy="338554"/>
              <a:chOff x="9209576" y="2819400"/>
              <a:chExt cx="1153624" cy="338554"/>
            </a:xfrm>
          </p:grpSpPr>
          <p:sp>
            <p:nvSpPr>
              <p:cNvPr id="35" name="TextBox 34">
                <a:extLst>
                  <a:ext uri="{FF2B5EF4-FFF2-40B4-BE49-F238E27FC236}">
                    <a16:creationId xmlns:a16="http://schemas.microsoft.com/office/drawing/2014/main" id="{ECE22E2B-37DE-4EF1-95D8-310A3B192583}"/>
                  </a:ext>
                </a:extLst>
              </p:cNvPr>
              <p:cNvSpPr txBox="1"/>
              <p:nvPr/>
            </p:nvSpPr>
            <p:spPr>
              <a:xfrm>
                <a:off x="9210833" y="2819400"/>
                <a:ext cx="1152367" cy="338554"/>
              </a:xfrm>
              <a:prstGeom prst="rect">
                <a:avLst/>
              </a:prstGeom>
              <a:noFill/>
            </p:spPr>
            <p:txBody>
              <a:bodyPr wrap="none" rtlCol="0">
                <a:spAutoFit/>
              </a:bodyPr>
              <a:lstStyle/>
              <a:p>
                <a:r>
                  <a:rPr lang="en-US" sz="1600" b="1" dirty="0"/>
                  <a:t>Sony Music</a:t>
                </a:r>
              </a:p>
            </p:txBody>
          </p:sp>
          <p:sp>
            <p:nvSpPr>
              <p:cNvPr id="36" name="TextBox 35">
                <a:extLst>
                  <a:ext uri="{FF2B5EF4-FFF2-40B4-BE49-F238E27FC236}">
                    <a16:creationId xmlns:a16="http://schemas.microsoft.com/office/drawing/2014/main" id="{F6FD9E6B-6731-45A9-8A0E-48477203A05E}"/>
                  </a:ext>
                </a:extLst>
              </p:cNvPr>
              <p:cNvSpPr txBox="1"/>
              <p:nvPr/>
            </p:nvSpPr>
            <p:spPr>
              <a:xfrm>
                <a:off x="9209576" y="2819400"/>
                <a:ext cx="1152367" cy="338554"/>
              </a:xfrm>
              <a:prstGeom prst="rect">
                <a:avLst/>
              </a:prstGeom>
              <a:noFill/>
            </p:spPr>
            <p:txBody>
              <a:bodyPr wrap="none" rtlCol="0">
                <a:spAutoFit/>
              </a:bodyPr>
              <a:lstStyle/>
              <a:p>
                <a:r>
                  <a:rPr lang="en-US" sz="1600" b="1" dirty="0">
                    <a:solidFill>
                      <a:srgbClr val="EF7F1A"/>
                    </a:solidFill>
                  </a:rPr>
                  <a:t>Sony Music</a:t>
                </a:r>
              </a:p>
            </p:txBody>
          </p:sp>
        </p:grpSp>
        <p:pic>
          <p:nvPicPr>
            <p:cNvPr id="16" name="Picture 15">
              <a:hlinkClick r:id="rId17"/>
              <a:extLst>
                <a:ext uri="{FF2B5EF4-FFF2-40B4-BE49-F238E27FC236}">
                  <a16:creationId xmlns:a16="http://schemas.microsoft.com/office/drawing/2014/main" id="{8A7751EB-AEBE-4042-AEB8-ED72AA4C44B8}"/>
                </a:ext>
              </a:extLst>
            </p:cNvPr>
            <p:cNvPicPr>
              <a:picLocks noChangeAspect="1"/>
            </p:cNvPicPr>
            <p:nvPr/>
          </p:nvPicPr>
          <p:blipFill>
            <a:blip r:embed="rId18"/>
            <a:stretch>
              <a:fillRect/>
            </a:stretch>
          </p:blipFill>
          <p:spPr>
            <a:xfrm>
              <a:off x="5943600" y="1093470"/>
              <a:ext cx="2881313" cy="1802130"/>
            </a:xfrm>
            <a:prstGeom prst="rect">
              <a:avLst/>
            </a:prstGeom>
          </p:spPr>
        </p:pic>
        <p:pic>
          <p:nvPicPr>
            <p:cNvPr id="18" name="Picture 17">
              <a:hlinkClick r:id="rId19"/>
              <a:extLst>
                <a:ext uri="{FF2B5EF4-FFF2-40B4-BE49-F238E27FC236}">
                  <a16:creationId xmlns:a16="http://schemas.microsoft.com/office/drawing/2014/main" id="{0062EC2F-6D1A-4FA1-BA7E-CDF97E3F0AB6}"/>
                </a:ext>
              </a:extLst>
            </p:cNvPr>
            <p:cNvPicPr>
              <a:picLocks noChangeAspect="1"/>
            </p:cNvPicPr>
            <p:nvPr/>
          </p:nvPicPr>
          <p:blipFill>
            <a:blip r:embed="rId20"/>
            <a:stretch>
              <a:fillRect/>
            </a:stretch>
          </p:blipFill>
          <p:spPr>
            <a:xfrm>
              <a:off x="5957887" y="2908936"/>
              <a:ext cx="2881313" cy="1802130"/>
            </a:xfrm>
            <a:prstGeom prst="rect">
              <a:avLst/>
            </a:prstGeom>
          </p:spPr>
        </p:pic>
        <p:grpSp>
          <p:nvGrpSpPr>
            <p:cNvPr id="42" name="Group 41">
              <a:extLst>
                <a:ext uri="{FF2B5EF4-FFF2-40B4-BE49-F238E27FC236}">
                  <a16:creationId xmlns:a16="http://schemas.microsoft.com/office/drawing/2014/main" id="{A81264DC-7CE1-4845-8340-BAAF43A313F3}"/>
                </a:ext>
              </a:extLst>
            </p:cNvPr>
            <p:cNvGrpSpPr/>
            <p:nvPr/>
          </p:nvGrpSpPr>
          <p:grpSpPr>
            <a:xfrm>
              <a:off x="5943600" y="1337846"/>
              <a:ext cx="1103738" cy="338554"/>
              <a:chOff x="9086850" y="575846"/>
              <a:chExt cx="1103738" cy="338554"/>
            </a:xfrm>
          </p:grpSpPr>
          <p:sp>
            <p:nvSpPr>
              <p:cNvPr id="40" name="TextBox 39">
                <a:extLst>
                  <a:ext uri="{FF2B5EF4-FFF2-40B4-BE49-F238E27FC236}">
                    <a16:creationId xmlns:a16="http://schemas.microsoft.com/office/drawing/2014/main" id="{FE0D31E2-0764-404C-8D9E-E40277672C83}"/>
                  </a:ext>
                </a:extLst>
              </p:cNvPr>
              <p:cNvSpPr txBox="1"/>
              <p:nvPr/>
            </p:nvSpPr>
            <p:spPr>
              <a:xfrm>
                <a:off x="9088107" y="575846"/>
                <a:ext cx="1102481" cy="338554"/>
              </a:xfrm>
              <a:prstGeom prst="rect">
                <a:avLst/>
              </a:prstGeom>
              <a:noFill/>
            </p:spPr>
            <p:txBody>
              <a:bodyPr wrap="none" rtlCol="0">
                <a:spAutoFit/>
              </a:bodyPr>
              <a:lstStyle/>
              <a:p>
                <a:r>
                  <a:rPr lang="en-US" sz="1600" b="1" dirty="0"/>
                  <a:t>MTV News</a:t>
                </a:r>
              </a:p>
            </p:txBody>
          </p:sp>
          <p:sp>
            <p:nvSpPr>
              <p:cNvPr id="41" name="TextBox 40">
                <a:extLst>
                  <a:ext uri="{FF2B5EF4-FFF2-40B4-BE49-F238E27FC236}">
                    <a16:creationId xmlns:a16="http://schemas.microsoft.com/office/drawing/2014/main" id="{01D41AC5-FDE7-4C69-8567-5A41098A8C72}"/>
                  </a:ext>
                </a:extLst>
              </p:cNvPr>
              <p:cNvSpPr txBox="1"/>
              <p:nvPr/>
            </p:nvSpPr>
            <p:spPr>
              <a:xfrm>
                <a:off x="9086850" y="575846"/>
                <a:ext cx="1102481" cy="338554"/>
              </a:xfrm>
              <a:prstGeom prst="rect">
                <a:avLst/>
              </a:prstGeom>
              <a:noFill/>
            </p:spPr>
            <p:txBody>
              <a:bodyPr wrap="none" rtlCol="0">
                <a:spAutoFit/>
              </a:bodyPr>
              <a:lstStyle/>
              <a:p>
                <a:r>
                  <a:rPr lang="en-US" sz="1600" b="1" dirty="0">
                    <a:solidFill>
                      <a:srgbClr val="EF7F1A"/>
                    </a:solidFill>
                  </a:rPr>
                  <a:t>MTV News</a:t>
                </a:r>
              </a:p>
            </p:txBody>
          </p:sp>
        </p:grpSp>
        <p:grpSp>
          <p:nvGrpSpPr>
            <p:cNvPr id="45" name="Group 44">
              <a:extLst>
                <a:ext uri="{FF2B5EF4-FFF2-40B4-BE49-F238E27FC236}">
                  <a16:creationId xmlns:a16="http://schemas.microsoft.com/office/drawing/2014/main" id="{23772CBC-A74D-4B8E-8FFD-9FC2AD060D63}"/>
                </a:ext>
              </a:extLst>
            </p:cNvPr>
            <p:cNvGrpSpPr/>
            <p:nvPr/>
          </p:nvGrpSpPr>
          <p:grpSpPr>
            <a:xfrm>
              <a:off x="5867400" y="4038600"/>
              <a:ext cx="2141416" cy="338554"/>
              <a:chOff x="9368692" y="4385846"/>
              <a:chExt cx="2141416" cy="338554"/>
            </a:xfrm>
          </p:grpSpPr>
          <p:sp>
            <p:nvSpPr>
              <p:cNvPr id="28" name="TextBox 27">
                <a:extLst>
                  <a:ext uri="{FF2B5EF4-FFF2-40B4-BE49-F238E27FC236}">
                    <a16:creationId xmlns:a16="http://schemas.microsoft.com/office/drawing/2014/main" id="{EC2E6CE3-E345-442A-9375-D4A19646A118}"/>
                  </a:ext>
                </a:extLst>
              </p:cNvPr>
              <p:cNvSpPr txBox="1"/>
              <p:nvPr/>
            </p:nvSpPr>
            <p:spPr>
              <a:xfrm>
                <a:off x="9372600" y="4385846"/>
                <a:ext cx="2137508" cy="338554"/>
              </a:xfrm>
              <a:prstGeom prst="rect">
                <a:avLst/>
              </a:prstGeom>
              <a:noFill/>
            </p:spPr>
            <p:txBody>
              <a:bodyPr wrap="none" rtlCol="0">
                <a:spAutoFit/>
              </a:bodyPr>
              <a:lstStyle/>
              <a:p>
                <a:r>
                  <a:rPr lang="en-US" sz="1600" b="1" dirty="0"/>
                  <a:t>Microsoft News Center</a:t>
                </a:r>
              </a:p>
            </p:txBody>
          </p:sp>
          <p:sp>
            <p:nvSpPr>
              <p:cNvPr id="44" name="TextBox 43">
                <a:extLst>
                  <a:ext uri="{FF2B5EF4-FFF2-40B4-BE49-F238E27FC236}">
                    <a16:creationId xmlns:a16="http://schemas.microsoft.com/office/drawing/2014/main" id="{9831AFD1-A2FF-42DE-AE66-C6D00B56020E}"/>
                  </a:ext>
                </a:extLst>
              </p:cNvPr>
              <p:cNvSpPr txBox="1"/>
              <p:nvPr/>
            </p:nvSpPr>
            <p:spPr>
              <a:xfrm>
                <a:off x="9368692" y="4385846"/>
                <a:ext cx="2137508" cy="338554"/>
              </a:xfrm>
              <a:prstGeom prst="rect">
                <a:avLst/>
              </a:prstGeom>
              <a:noFill/>
            </p:spPr>
            <p:txBody>
              <a:bodyPr wrap="none" rtlCol="0">
                <a:spAutoFit/>
              </a:bodyPr>
              <a:lstStyle/>
              <a:p>
                <a:r>
                  <a:rPr lang="en-US" sz="1600" b="1" dirty="0">
                    <a:solidFill>
                      <a:srgbClr val="EF7F1A"/>
                    </a:solidFill>
                  </a:rPr>
                  <a:t>Microsoft News Center</a:t>
                </a:r>
              </a:p>
            </p:txBody>
          </p:sp>
        </p:grpSp>
        <p:grpSp>
          <p:nvGrpSpPr>
            <p:cNvPr id="49" name="Group 48">
              <a:extLst>
                <a:ext uri="{FF2B5EF4-FFF2-40B4-BE49-F238E27FC236}">
                  <a16:creationId xmlns:a16="http://schemas.microsoft.com/office/drawing/2014/main" id="{EF51C3F4-C936-4F1B-9483-0D41BF1D9CF4}"/>
                </a:ext>
              </a:extLst>
            </p:cNvPr>
            <p:cNvGrpSpPr/>
            <p:nvPr/>
          </p:nvGrpSpPr>
          <p:grpSpPr>
            <a:xfrm>
              <a:off x="424474" y="3014246"/>
              <a:ext cx="2394926" cy="338554"/>
              <a:chOff x="-1371600" y="2819400"/>
              <a:chExt cx="2394926" cy="338554"/>
            </a:xfrm>
          </p:grpSpPr>
          <p:sp>
            <p:nvSpPr>
              <p:cNvPr id="47" name="TextBox 46">
                <a:extLst>
                  <a:ext uri="{FF2B5EF4-FFF2-40B4-BE49-F238E27FC236}">
                    <a16:creationId xmlns:a16="http://schemas.microsoft.com/office/drawing/2014/main" id="{160466D8-4DFC-424F-ACB4-3510C2EFFF1B}"/>
                  </a:ext>
                </a:extLst>
              </p:cNvPr>
              <p:cNvSpPr txBox="1"/>
              <p:nvPr/>
            </p:nvSpPr>
            <p:spPr>
              <a:xfrm>
                <a:off x="-1370343" y="2819400"/>
                <a:ext cx="2393669" cy="338554"/>
              </a:xfrm>
              <a:prstGeom prst="rect">
                <a:avLst/>
              </a:prstGeom>
              <a:noFill/>
            </p:spPr>
            <p:txBody>
              <a:bodyPr wrap="none" rtlCol="0">
                <a:spAutoFit/>
              </a:bodyPr>
              <a:lstStyle/>
              <a:p>
                <a:r>
                  <a:rPr lang="en-US" sz="1600" b="1" dirty="0"/>
                  <a:t>Sweden`s Official Website</a:t>
                </a:r>
              </a:p>
            </p:txBody>
          </p:sp>
          <p:sp>
            <p:nvSpPr>
              <p:cNvPr id="48" name="TextBox 47">
                <a:extLst>
                  <a:ext uri="{FF2B5EF4-FFF2-40B4-BE49-F238E27FC236}">
                    <a16:creationId xmlns:a16="http://schemas.microsoft.com/office/drawing/2014/main" id="{2F916252-6BA6-4F15-92EB-82265FA224BB}"/>
                  </a:ext>
                </a:extLst>
              </p:cNvPr>
              <p:cNvSpPr txBox="1"/>
              <p:nvPr/>
            </p:nvSpPr>
            <p:spPr>
              <a:xfrm>
                <a:off x="-1371600" y="2819400"/>
                <a:ext cx="2393669" cy="338554"/>
              </a:xfrm>
              <a:prstGeom prst="rect">
                <a:avLst/>
              </a:prstGeom>
              <a:noFill/>
            </p:spPr>
            <p:txBody>
              <a:bodyPr wrap="none" rtlCol="0">
                <a:spAutoFit/>
              </a:bodyPr>
              <a:lstStyle/>
              <a:p>
                <a:r>
                  <a:rPr lang="en-US" sz="1600" b="1" dirty="0">
                    <a:solidFill>
                      <a:srgbClr val="EF7F1A"/>
                    </a:solidFill>
                  </a:rPr>
                  <a:t>Sweden`s Official Website</a:t>
                </a:r>
              </a:p>
            </p:txBody>
          </p:sp>
        </p:grpSp>
        <p:grpSp>
          <p:nvGrpSpPr>
            <p:cNvPr id="53" name="Group 52">
              <a:extLst>
                <a:ext uri="{FF2B5EF4-FFF2-40B4-BE49-F238E27FC236}">
                  <a16:creationId xmlns:a16="http://schemas.microsoft.com/office/drawing/2014/main" id="{1215CCD5-9A8F-46E9-9186-31FFD60B4362}"/>
                </a:ext>
              </a:extLst>
            </p:cNvPr>
            <p:cNvGrpSpPr/>
            <p:nvPr/>
          </p:nvGrpSpPr>
          <p:grpSpPr>
            <a:xfrm>
              <a:off x="381000" y="5943600"/>
              <a:ext cx="2412238" cy="338554"/>
              <a:chOff x="-1371600" y="685800"/>
              <a:chExt cx="2412238" cy="338554"/>
            </a:xfrm>
          </p:grpSpPr>
          <p:sp>
            <p:nvSpPr>
              <p:cNvPr id="51" name="TextBox 50">
                <a:extLst>
                  <a:ext uri="{FF2B5EF4-FFF2-40B4-BE49-F238E27FC236}">
                    <a16:creationId xmlns:a16="http://schemas.microsoft.com/office/drawing/2014/main" id="{FF4F5364-E9F5-4B39-B401-FA91976C1FA6}"/>
                  </a:ext>
                </a:extLst>
              </p:cNvPr>
              <p:cNvSpPr txBox="1"/>
              <p:nvPr/>
            </p:nvSpPr>
            <p:spPr>
              <a:xfrm>
                <a:off x="-1370343" y="685800"/>
                <a:ext cx="2410981" cy="338554"/>
              </a:xfrm>
              <a:prstGeom prst="rect">
                <a:avLst/>
              </a:prstGeom>
              <a:noFill/>
            </p:spPr>
            <p:txBody>
              <a:bodyPr wrap="none" rtlCol="0">
                <a:spAutoFit/>
              </a:bodyPr>
              <a:lstStyle/>
              <a:p>
                <a:r>
                  <a:rPr lang="en-US" sz="1600" b="1" dirty="0"/>
                  <a:t>The Walt Disney Company</a:t>
                </a:r>
              </a:p>
            </p:txBody>
          </p:sp>
          <p:sp>
            <p:nvSpPr>
              <p:cNvPr id="52" name="TextBox 51">
                <a:extLst>
                  <a:ext uri="{FF2B5EF4-FFF2-40B4-BE49-F238E27FC236}">
                    <a16:creationId xmlns:a16="http://schemas.microsoft.com/office/drawing/2014/main" id="{2D8B4F29-F240-4537-8AE7-2E001775FCB6}"/>
                  </a:ext>
                </a:extLst>
              </p:cNvPr>
              <p:cNvSpPr txBox="1"/>
              <p:nvPr/>
            </p:nvSpPr>
            <p:spPr>
              <a:xfrm>
                <a:off x="-1371600" y="685800"/>
                <a:ext cx="2410981" cy="338554"/>
              </a:xfrm>
              <a:prstGeom prst="rect">
                <a:avLst/>
              </a:prstGeom>
              <a:noFill/>
            </p:spPr>
            <p:txBody>
              <a:bodyPr wrap="none" rtlCol="0">
                <a:spAutoFit/>
              </a:bodyPr>
              <a:lstStyle/>
              <a:p>
                <a:r>
                  <a:rPr lang="en-US" sz="1600" b="1" dirty="0">
                    <a:solidFill>
                      <a:srgbClr val="EF7F1A"/>
                    </a:solidFill>
                  </a:rPr>
                  <a:t>The Walt Disney Company</a:t>
                </a:r>
              </a:p>
            </p:txBody>
          </p:sp>
        </p:grpSp>
        <p:grpSp>
          <p:nvGrpSpPr>
            <p:cNvPr id="57" name="Group 56">
              <a:extLst>
                <a:ext uri="{FF2B5EF4-FFF2-40B4-BE49-F238E27FC236}">
                  <a16:creationId xmlns:a16="http://schemas.microsoft.com/office/drawing/2014/main" id="{BBA2893F-05FE-4643-991F-BBE26563C3CE}"/>
                </a:ext>
              </a:extLst>
            </p:cNvPr>
            <p:cNvGrpSpPr/>
            <p:nvPr/>
          </p:nvGrpSpPr>
          <p:grpSpPr>
            <a:xfrm>
              <a:off x="3212368" y="6019800"/>
              <a:ext cx="1969232" cy="338554"/>
              <a:chOff x="-1447800" y="1490246"/>
              <a:chExt cx="1969232" cy="338554"/>
            </a:xfrm>
          </p:grpSpPr>
          <p:sp>
            <p:nvSpPr>
              <p:cNvPr id="55" name="TextBox 54">
                <a:extLst>
                  <a:ext uri="{FF2B5EF4-FFF2-40B4-BE49-F238E27FC236}">
                    <a16:creationId xmlns:a16="http://schemas.microsoft.com/office/drawing/2014/main" id="{217CD195-382D-45CD-894F-74DD66027199}"/>
                  </a:ext>
                </a:extLst>
              </p:cNvPr>
              <p:cNvSpPr txBox="1"/>
              <p:nvPr/>
            </p:nvSpPr>
            <p:spPr>
              <a:xfrm>
                <a:off x="-1446543" y="1490246"/>
                <a:ext cx="1967975" cy="338554"/>
              </a:xfrm>
              <a:prstGeom prst="rect">
                <a:avLst/>
              </a:prstGeom>
              <a:noFill/>
            </p:spPr>
            <p:txBody>
              <a:bodyPr wrap="none" rtlCol="0">
                <a:spAutoFit/>
              </a:bodyPr>
              <a:lstStyle/>
              <a:p>
                <a:r>
                  <a:rPr lang="en-US" sz="1600" b="1" dirty="0"/>
                  <a:t>Facebook Newsroom</a:t>
                </a:r>
              </a:p>
            </p:txBody>
          </p:sp>
          <p:sp>
            <p:nvSpPr>
              <p:cNvPr id="56" name="TextBox 55">
                <a:extLst>
                  <a:ext uri="{FF2B5EF4-FFF2-40B4-BE49-F238E27FC236}">
                    <a16:creationId xmlns:a16="http://schemas.microsoft.com/office/drawing/2014/main" id="{2566ACE3-5E0F-4DD9-9660-0E8C5381CDF4}"/>
                  </a:ext>
                </a:extLst>
              </p:cNvPr>
              <p:cNvSpPr txBox="1"/>
              <p:nvPr/>
            </p:nvSpPr>
            <p:spPr>
              <a:xfrm>
                <a:off x="-1447800" y="1490246"/>
                <a:ext cx="1967975" cy="338554"/>
              </a:xfrm>
              <a:prstGeom prst="rect">
                <a:avLst/>
              </a:prstGeom>
              <a:noFill/>
            </p:spPr>
            <p:txBody>
              <a:bodyPr wrap="none" rtlCol="0">
                <a:spAutoFit/>
              </a:bodyPr>
              <a:lstStyle/>
              <a:p>
                <a:r>
                  <a:rPr lang="en-US" sz="1600" b="1" dirty="0">
                    <a:solidFill>
                      <a:srgbClr val="EF7F1A"/>
                    </a:solidFill>
                  </a:rPr>
                  <a:t>Facebook Newsroom</a:t>
                </a:r>
              </a:p>
            </p:txBody>
          </p:sp>
        </p:grpSp>
        <p:grpSp>
          <p:nvGrpSpPr>
            <p:cNvPr id="61" name="Group 60">
              <a:extLst>
                <a:ext uri="{FF2B5EF4-FFF2-40B4-BE49-F238E27FC236}">
                  <a16:creationId xmlns:a16="http://schemas.microsoft.com/office/drawing/2014/main" id="{5F48FFBE-655C-482B-8388-BEFDBFC52A1A}"/>
                </a:ext>
              </a:extLst>
            </p:cNvPr>
            <p:cNvGrpSpPr/>
            <p:nvPr/>
          </p:nvGrpSpPr>
          <p:grpSpPr>
            <a:xfrm>
              <a:off x="6892566" y="5833646"/>
              <a:ext cx="1641834" cy="338554"/>
              <a:chOff x="-1447800" y="6138446"/>
              <a:chExt cx="1641834" cy="338554"/>
            </a:xfrm>
          </p:grpSpPr>
          <p:sp>
            <p:nvSpPr>
              <p:cNvPr id="59" name="TextBox 58">
                <a:extLst>
                  <a:ext uri="{FF2B5EF4-FFF2-40B4-BE49-F238E27FC236}">
                    <a16:creationId xmlns:a16="http://schemas.microsoft.com/office/drawing/2014/main" id="{2D2B93A2-DD72-4761-80EC-C9D1C602F9B7}"/>
                  </a:ext>
                </a:extLst>
              </p:cNvPr>
              <p:cNvSpPr txBox="1"/>
              <p:nvPr/>
            </p:nvSpPr>
            <p:spPr>
              <a:xfrm>
                <a:off x="-1446543" y="6138446"/>
                <a:ext cx="1640577" cy="338554"/>
              </a:xfrm>
              <a:prstGeom prst="rect">
                <a:avLst/>
              </a:prstGeom>
              <a:noFill/>
            </p:spPr>
            <p:txBody>
              <a:bodyPr wrap="none" rtlCol="0">
                <a:spAutoFit/>
              </a:bodyPr>
              <a:lstStyle/>
              <a:p>
                <a:r>
                  <a:rPr lang="en-US" sz="1600" b="1" dirty="0"/>
                  <a:t>SAP News Center</a:t>
                </a:r>
              </a:p>
            </p:txBody>
          </p:sp>
          <p:sp>
            <p:nvSpPr>
              <p:cNvPr id="60" name="TextBox 59">
                <a:extLst>
                  <a:ext uri="{FF2B5EF4-FFF2-40B4-BE49-F238E27FC236}">
                    <a16:creationId xmlns:a16="http://schemas.microsoft.com/office/drawing/2014/main" id="{DAA1F867-6ADE-4184-B9BE-FBE1BDD6BAC3}"/>
                  </a:ext>
                </a:extLst>
              </p:cNvPr>
              <p:cNvSpPr txBox="1"/>
              <p:nvPr/>
            </p:nvSpPr>
            <p:spPr>
              <a:xfrm>
                <a:off x="-1447800" y="6138446"/>
                <a:ext cx="1640577" cy="338554"/>
              </a:xfrm>
              <a:prstGeom prst="rect">
                <a:avLst/>
              </a:prstGeom>
              <a:noFill/>
            </p:spPr>
            <p:txBody>
              <a:bodyPr wrap="none" rtlCol="0">
                <a:spAutoFit/>
              </a:bodyPr>
              <a:lstStyle/>
              <a:p>
                <a:r>
                  <a:rPr lang="en-US" sz="1600" b="1" dirty="0">
                    <a:solidFill>
                      <a:srgbClr val="EF7F1A"/>
                    </a:solidFill>
                  </a:rPr>
                  <a:t>SAP News Center</a:t>
                </a:r>
              </a:p>
            </p:txBody>
          </p:sp>
        </p:grpSp>
      </p:grpSp>
      <p:pic>
        <p:nvPicPr>
          <p:cNvPr id="4" name="Content Placeholder 5">
            <a:extLst>
              <a:ext uri="{FF2B5EF4-FFF2-40B4-BE49-F238E27FC236}">
                <a16:creationId xmlns:a16="http://schemas.microsoft.com/office/drawing/2014/main" id="{8B65D654-D6C9-49F2-A0C4-FD7C935365E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sp>
        <p:nvSpPr>
          <p:cNvPr id="63" name="Slide Number Placeholder 4">
            <a:extLst>
              <a:ext uri="{FF2B5EF4-FFF2-40B4-BE49-F238E27FC236}">
                <a16:creationId xmlns:a16="http://schemas.microsoft.com/office/drawing/2014/main" id="{2057998E-DF42-4330-819C-F0ECB0A1CA4B}"/>
              </a:ext>
            </a:extLst>
          </p:cNvPr>
          <p:cNvSpPr>
            <a:spLocks noGrp="1"/>
          </p:cNvSpPr>
          <p:nvPr>
            <p:ph type="sldNum" sz="quarter" idx="12"/>
          </p:nvPr>
        </p:nvSpPr>
        <p:spPr>
          <a:xfrm>
            <a:off x="6934200" y="6400800"/>
            <a:ext cx="2133600" cy="365125"/>
          </a:xfrm>
        </p:spPr>
        <p:txBody>
          <a:bodyPr/>
          <a:lstStyle/>
          <a:p>
            <a:r>
              <a:rPr lang="bg-BG" dirty="0"/>
              <a:t>Стр. </a:t>
            </a:r>
            <a:fld id="{71734E5D-357F-4193-8BCE-89C0C4C454A4}" type="slidenum">
              <a:rPr lang="en-US" smtClean="0"/>
              <a:t>1</a:t>
            </a:fld>
            <a:r>
              <a:rPr lang="bg-BG" dirty="0"/>
              <a:t> от 6</a:t>
            </a:r>
            <a:endParaRPr lang="en-US" dirty="0"/>
          </a:p>
        </p:txBody>
      </p:sp>
      <p:sp>
        <p:nvSpPr>
          <p:cNvPr id="67" name="Date Placeholder 3">
            <a:extLst>
              <a:ext uri="{FF2B5EF4-FFF2-40B4-BE49-F238E27FC236}">
                <a16:creationId xmlns:a16="http://schemas.microsoft.com/office/drawing/2014/main" id="{701E440B-7497-4F0B-8F2E-62BBB1DB4FC6}"/>
              </a:ext>
            </a:extLst>
          </p:cNvPr>
          <p:cNvSpPr txBox="1">
            <a:spLocks/>
          </p:cNvSpPr>
          <p:nvPr/>
        </p:nvSpPr>
        <p:spPr>
          <a:xfrm>
            <a:off x="152400" y="64008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1.3.2019 г.</a:t>
            </a:fld>
            <a:endParaRPr lang="en-US" dirty="0"/>
          </a:p>
        </p:txBody>
      </p:sp>
    </p:spTree>
    <p:extLst>
      <p:ext uri="{BB962C8B-B14F-4D97-AF65-F5344CB8AC3E}">
        <p14:creationId xmlns:p14="http://schemas.microsoft.com/office/powerpoint/2010/main" val="3862283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hlinkClick r:id="rId3"/>
            <a:extLst>
              <a:ext uri="{FF2B5EF4-FFF2-40B4-BE49-F238E27FC236}">
                <a16:creationId xmlns:a16="http://schemas.microsoft.com/office/drawing/2014/main" id="{8200D62A-BEDE-401A-AF11-CC0EC243C420}"/>
              </a:ext>
            </a:extLst>
          </p:cNvPr>
          <p:cNvPicPr>
            <a:picLocks noChangeAspect="1"/>
          </p:cNvPicPr>
          <p:nvPr/>
        </p:nvPicPr>
        <p:blipFill>
          <a:blip r:embed="rId4"/>
          <a:stretch>
            <a:fillRect/>
          </a:stretch>
        </p:blipFill>
        <p:spPr>
          <a:xfrm>
            <a:off x="5206052" y="3886200"/>
            <a:ext cx="3937948" cy="2971800"/>
          </a:xfrm>
          <a:prstGeom prst="rect">
            <a:avLst/>
          </a:prstGeom>
        </p:spPr>
      </p:pic>
      <p:pic>
        <p:nvPicPr>
          <p:cNvPr id="2" name="Picture 1">
            <a:extLst>
              <a:ext uri="{FF2B5EF4-FFF2-40B4-BE49-F238E27FC236}">
                <a16:creationId xmlns:a16="http://schemas.microsoft.com/office/drawing/2014/main" id="{F86AAAA4-046A-4F09-B1E9-88C59BE86877}"/>
              </a:ext>
            </a:extLst>
          </p:cNvPr>
          <p:cNvPicPr>
            <a:picLocks noChangeAspect="1"/>
          </p:cNvPicPr>
          <p:nvPr/>
        </p:nvPicPr>
        <p:blipFill>
          <a:blip r:embed="rId5"/>
          <a:stretch>
            <a:fillRect/>
          </a:stretch>
        </p:blipFill>
        <p:spPr>
          <a:xfrm>
            <a:off x="0" y="0"/>
            <a:ext cx="9144000" cy="1771717"/>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228600"/>
            <a:ext cx="8589034" cy="469260"/>
          </a:xfrm>
          <a:prstGeom prst="rect">
            <a:avLst/>
          </a:prstGeom>
        </p:spPr>
      </p:pic>
      <p:pic>
        <p:nvPicPr>
          <p:cNvPr id="6" name="Content Placeholder 5"/>
          <p:cNvPicPr>
            <a:picLocks noGrp="1" noChangeAspect="1"/>
          </p:cNvPicPr>
          <p:nvPr>
            <p:ph idx="1"/>
          </p:nvPr>
        </p:nvPicPr>
        <p:blipFill>
          <a:blip r:embed="rId7" cstate="print">
            <a:extLst>
              <a:ext uri="{28A0092B-C50C-407E-A947-70E740481C1C}">
                <a14:useLocalDpi xmlns:a14="http://schemas.microsoft.com/office/drawing/2010/main" val="0"/>
              </a:ext>
            </a:extLst>
          </a:blip>
          <a:stretch>
            <a:fillRect/>
          </a:stretch>
        </p:blipFill>
        <p:spPr>
          <a:xfrm>
            <a:off x="-25879" y="6096001"/>
            <a:ext cx="9169879" cy="755874"/>
          </a:xfrm>
        </p:spPr>
      </p:pic>
      <p:sp>
        <p:nvSpPr>
          <p:cNvPr id="5" name="Slide Number Placeholder 4"/>
          <p:cNvSpPr>
            <a:spLocks noGrp="1"/>
          </p:cNvSpPr>
          <p:nvPr>
            <p:ph type="sldNum" sz="quarter" idx="12"/>
          </p:nvPr>
        </p:nvSpPr>
        <p:spPr>
          <a:xfrm>
            <a:off x="8295453" y="6356350"/>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10</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p:cNvSpPr txBox="1"/>
          <p:nvPr/>
        </p:nvSpPr>
        <p:spPr>
          <a:xfrm>
            <a:off x="76200" y="1786116"/>
            <a:ext cx="5632450" cy="4801314"/>
          </a:xfrm>
          <a:prstGeom prst="rect">
            <a:avLst/>
          </a:prstGeom>
          <a:noFill/>
        </p:spPr>
        <p:txBody>
          <a:bodyPr wrap="square" rtlCol="0">
            <a:spAutoFit/>
          </a:bodyPr>
          <a:lstStyle/>
          <a:p>
            <a:pPr lvl="0"/>
            <a:r>
              <a:rPr lang="en-US" dirty="0">
                <a:solidFill>
                  <a:schemeClr val="tx1">
                    <a:lumMod val="75000"/>
                    <a:lumOff val="25000"/>
                  </a:schemeClr>
                </a:solidFill>
              </a:rPr>
              <a:t>I.   </a:t>
            </a:r>
            <a:r>
              <a:rPr lang="en-US" b="1" dirty="0">
                <a:solidFill>
                  <a:schemeClr val="tx1">
                    <a:lumMod val="75000"/>
                    <a:lumOff val="25000"/>
                  </a:schemeClr>
                </a:solidFill>
              </a:rPr>
              <a:t>Common Features</a:t>
            </a:r>
            <a:endParaRPr lang="bg-BG" b="1" dirty="0">
              <a:solidFill>
                <a:schemeClr val="tx1">
                  <a:lumMod val="75000"/>
                  <a:lumOff val="25000"/>
                </a:schemeClr>
              </a:solidFill>
            </a:endParaRPr>
          </a:p>
          <a:p>
            <a:pPr lvl="0"/>
            <a:r>
              <a:rPr lang="en-US" sz="1600" dirty="0"/>
              <a:t>1.   Simplicity</a:t>
            </a:r>
          </a:p>
          <a:p>
            <a:pPr lvl="0"/>
            <a:r>
              <a:rPr lang="en-US" sz="1600" dirty="0"/>
              <a:t>2.   Flexibility</a:t>
            </a:r>
          </a:p>
          <a:p>
            <a:pPr lvl="0"/>
            <a:r>
              <a:rPr lang="en-US" sz="1600" dirty="0"/>
              <a:t>3.   Publish with Ease</a:t>
            </a:r>
          </a:p>
          <a:p>
            <a:pPr lvl="0"/>
            <a:r>
              <a:rPr lang="en-US" sz="1600" dirty="0"/>
              <a:t>4.   Publishing Tools</a:t>
            </a:r>
          </a:p>
          <a:p>
            <a:pPr lvl="0"/>
            <a:r>
              <a:rPr lang="en-US" sz="1600" dirty="0"/>
              <a:t>5.   User Management</a:t>
            </a:r>
          </a:p>
          <a:p>
            <a:pPr lvl="0"/>
            <a:r>
              <a:rPr lang="en-US" sz="1600" dirty="0"/>
              <a:t>6.   Media Management</a:t>
            </a:r>
          </a:p>
          <a:p>
            <a:pPr lvl="0"/>
            <a:r>
              <a:rPr lang="en-US" sz="1600" dirty="0"/>
              <a:t>7.   Full Standards Compliance</a:t>
            </a:r>
          </a:p>
          <a:p>
            <a:pPr lvl="0"/>
            <a:r>
              <a:rPr lang="en-US" sz="1600" dirty="0"/>
              <a:t>8.   Easy Theme System</a:t>
            </a:r>
          </a:p>
          <a:p>
            <a:pPr lvl="0"/>
            <a:r>
              <a:rPr lang="en-US" sz="1600" dirty="0"/>
              <a:t>9.   Extend with Plugins</a:t>
            </a:r>
          </a:p>
          <a:p>
            <a:pPr lvl="0"/>
            <a:r>
              <a:rPr lang="en-US" sz="1600" dirty="0"/>
              <a:t>10. Built-in Comments</a:t>
            </a:r>
          </a:p>
          <a:p>
            <a:pPr lvl="0"/>
            <a:r>
              <a:rPr lang="en-US" sz="1600" dirty="0"/>
              <a:t>11. Search Engine Optimized</a:t>
            </a:r>
          </a:p>
          <a:p>
            <a:pPr lvl="0"/>
            <a:r>
              <a:rPr lang="en-US" sz="1600" dirty="0"/>
              <a:t>12. Multilingual</a:t>
            </a:r>
          </a:p>
          <a:p>
            <a:pPr lvl="0"/>
            <a:r>
              <a:rPr lang="en-US" sz="1600" dirty="0"/>
              <a:t>13. Easy Installation and Upgrades</a:t>
            </a:r>
          </a:p>
          <a:p>
            <a:pPr lvl="0"/>
            <a:r>
              <a:rPr lang="en-US" sz="1600" dirty="0"/>
              <a:t>14. Importers</a:t>
            </a:r>
          </a:p>
          <a:p>
            <a:pPr lvl="0"/>
            <a:r>
              <a:rPr lang="en-US" sz="1600" dirty="0"/>
              <a:t>15. Own Your Data</a:t>
            </a:r>
          </a:p>
          <a:p>
            <a:pPr lvl="0"/>
            <a:r>
              <a:rPr lang="en-US" sz="1600" dirty="0"/>
              <a:t>16. Freedom</a:t>
            </a:r>
          </a:p>
          <a:p>
            <a:pPr lvl="0"/>
            <a:r>
              <a:rPr lang="en-US" sz="1600" dirty="0"/>
              <a:t>17. Community</a:t>
            </a:r>
          </a:p>
          <a:p>
            <a:pPr lvl="0"/>
            <a:r>
              <a:rPr lang="en-US" sz="1600" dirty="0"/>
              <a:t>18. Contribute</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10" name="Picture 9">
            <a:hlinkClick r:id="rId8"/>
            <a:extLst>
              <a:ext uri="{FF2B5EF4-FFF2-40B4-BE49-F238E27FC236}">
                <a16:creationId xmlns:a16="http://schemas.microsoft.com/office/drawing/2014/main" id="{DA3ADE5F-6968-4358-B7CB-CAFEDEA08E79}"/>
              </a:ext>
            </a:extLst>
          </p:cNvPr>
          <p:cNvPicPr>
            <a:picLocks noChangeAspect="1"/>
          </p:cNvPicPr>
          <p:nvPr/>
        </p:nvPicPr>
        <p:blipFill>
          <a:blip r:embed="rId9"/>
          <a:stretch>
            <a:fillRect/>
          </a:stretch>
        </p:blipFill>
        <p:spPr>
          <a:xfrm>
            <a:off x="5192043" y="990600"/>
            <a:ext cx="3951957" cy="2990918"/>
          </a:xfrm>
          <a:prstGeom prst="rect">
            <a:avLst/>
          </a:prstGeom>
        </p:spPr>
      </p:pic>
      <p:sp>
        <p:nvSpPr>
          <p:cNvPr id="4" name="Title 3">
            <a:extLst>
              <a:ext uri="{FF2B5EF4-FFF2-40B4-BE49-F238E27FC236}">
                <a16:creationId xmlns:a16="http://schemas.microsoft.com/office/drawing/2014/main" id="{50BEF329-2E52-457E-B18A-D1B1F766E017}"/>
              </a:ext>
            </a:extLst>
          </p:cNvPr>
          <p:cNvSpPr>
            <a:spLocks noGrp="1"/>
          </p:cNvSpPr>
          <p:nvPr>
            <p:ph type="title"/>
          </p:nvPr>
        </p:nvSpPr>
        <p:spPr>
          <a:xfrm>
            <a:off x="-1447800" y="914400"/>
            <a:ext cx="8229600" cy="1143000"/>
          </a:xfrm>
        </p:spPr>
        <p:txBody>
          <a:bodyPr/>
          <a:lstStyle/>
          <a:p>
            <a:r>
              <a:rPr lang="en-US" dirty="0">
                <a:solidFill>
                  <a:srgbClr val="FF0000"/>
                </a:solidFill>
              </a:rPr>
              <a:t>Features</a:t>
            </a:r>
          </a:p>
        </p:txBody>
      </p:sp>
      <p:sp>
        <p:nvSpPr>
          <p:cNvPr id="23" name="Title 3">
            <a:extLst>
              <a:ext uri="{FF2B5EF4-FFF2-40B4-BE49-F238E27FC236}">
                <a16:creationId xmlns:a16="http://schemas.microsoft.com/office/drawing/2014/main" id="{AD9F3E8B-55AA-4DF6-AF23-950123EFCD00}"/>
              </a:ext>
            </a:extLst>
          </p:cNvPr>
          <p:cNvSpPr txBox="1">
            <a:spLocks/>
          </p:cNvSpPr>
          <p:nvPr/>
        </p:nvSpPr>
        <p:spPr>
          <a:xfrm>
            <a:off x="-1447800" y="914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Features</a:t>
            </a:r>
          </a:p>
        </p:txBody>
      </p:sp>
      <p:sp>
        <p:nvSpPr>
          <p:cNvPr id="25" name="TextBox 24">
            <a:extLst>
              <a:ext uri="{FF2B5EF4-FFF2-40B4-BE49-F238E27FC236}">
                <a16:creationId xmlns:a16="http://schemas.microsoft.com/office/drawing/2014/main" id="{38ABB48B-C8D2-4EEB-B622-221E00DF135E}"/>
              </a:ext>
            </a:extLst>
          </p:cNvPr>
          <p:cNvSpPr txBox="1"/>
          <p:nvPr/>
        </p:nvSpPr>
        <p:spPr>
          <a:xfrm>
            <a:off x="2749550" y="1828562"/>
            <a:ext cx="2432050" cy="1600438"/>
          </a:xfrm>
          <a:prstGeom prst="rect">
            <a:avLst/>
          </a:prstGeom>
          <a:noFill/>
        </p:spPr>
        <p:txBody>
          <a:bodyPr wrap="square" rtlCol="0">
            <a:spAutoFit/>
          </a:bodyPr>
          <a:lstStyle/>
          <a:p>
            <a:pPr lvl="0"/>
            <a:r>
              <a:rPr lang="en-US" dirty="0">
                <a:solidFill>
                  <a:schemeClr val="tx1">
                    <a:lumMod val="75000"/>
                    <a:lumOff val="25000"/>
                  </a:schemeClr>
                </a:solidFill>
              </a:rPr>
              <a:t>II.  </a:t>
            </a:r>
            <a:r>
              <a:rPr lang="en-US" b="1" dirty="0">
                <a:solidFill>
                  <a:schemeClr val="tx1">
                    <a:lumMod val="75000"/>
                    <a:lumOff val="25000"/>
                  </a:schemeClr>
                </a:solidFill>
              </a:rPr>
              <a:t>Developer Features</a:t>
            </a:r>
            <a:endParaRPr lang="bg-BG" b="1" dirty="0">
              <a:solidFill>
                <a:schemeClr val="tx1">
                  <a:lumMod val="75000"/>
                  <a:lumOff val="25000"/>
                </a:schemeClr>
              </a:solidFill>
            </a:endParaRPr>
          </a:p>
          <a:p>
            <a:pPr lvl="0"/>
            <a:r>
              <a:rPr lang="en-US" sz="1600" dirty="0"/>
              <a:t>1.  Plugin System</a:t>
            </a:r>
          </a:p>
          <a:p>
            <a:pPr lvl="0"/>
            <a:r>
              <a:rPr lang="en-US" sz="1600" dirty="0"/>
              <a:t>2.  Theme System</a:t>
            </a:r>
          </a:p>
          <a:p>
            <a:pPr lvl="0"/>
            <a:r>
              <a:rPr lang="en-US" sz="1600" dirty="0"/>
              <a:t>3.  Application Framework</a:t>
            </a:r>
          </a:p>
          <a:p>
            <a:pPr lvl="0"/>
            <a:r>
              <a:rPr lang="en-US" sz="1600" dirty="0"/>
              <a:t>4.  Custom Content Types</a:t>
            </a:r>
          </a:p>
          <a:p>
            <a:pPr lvl="0"/>
            <a:r>
              <a:rPr lang="en-US" sz="1600" dirty="0"/>
              <a:t>5.  The Latest Libraries</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6387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5879" y="6096001"/>
            <a:ext cx="9244192" cy="762000"/>
          </a:xfrm>
        </p:spPr>
      </p:pic>
      <p:sp>
        <p:nvSpPr>
          <p:cNvPr id="5" name="Slide Number Placeholder 4"/>
          <p:cNvSpPr>
            <a:spLocks noGrp="1"/>
          </p:cNvSpPr>
          <p:nvPr>
            <p:ph type="sldNum" sz="quarter" idx="12"/>
          </p:nvPr>
        </p:nvSpPr>
        <p:spPr>
          <a:xfrm>
            <a:off x="8295453" y="6356350"/>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11</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itle 1"/>
          <p:cNvSpPr>
            <a:spLocks noGrp="1"/>
          </p:cNvSpPr>
          <p:nvPr>
            <p:ph type="title"/>
          </p:nvPr>
        </p:nvSpPr>
        <p:spPr>
          <a:xfrm>
            <a:off x="165100" y="63500"/>
            <a:ext cx="7756881" cy="563562"/>
          </a:xfrm>
        </p:spPr>
        <p:txBody>
          <a:bodyPr>
            <a:no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What is WordPress Admin Panel?</a:t>
            </a:r>
          </a:p>
        </p:txBody>
      </p:sp>
      <p:sp>
        <p:nvSpPr>
          <p:cNvPr id="22" name="TextBox 21"/>
          <p:cNvSpPr txBox="1"/>
          <p:nvPr/>
        </p:nvSpPr>
        <p:spPr>
          <a:xfrm>
            <a:off x="279400" y="872466"/>
            <a:ext cx="5632450" cy="369332"/>
          </a:xfrm>
          <a:prstGeom prst="rect">
            <a:avLst/>
          </a:prstGeom>
          <a:noFill/>
        </p:spPr>
        <p:txBody>
          <a:bodyPr wrap="square" rtlCol="0">
            <a:spAutoFit/>
          </a:bodyPr>
          <a:lstStyle/>
          <a:p>
            <a:pPr lvl="0"/>
            <a:endParaRPr lang="en-US" dirty="0"/>
          </a:p>
        </p:txBody>
      </p:sp>
      <p:sp>
        <p:nvSpPr>
          <p:cNvPr id="27" name="Rectangle 26"/>
          <p:cNvSpPr/>
          <p:nvPr/>
        </p:nvSpPr>
        <p:spPr>
          <a:xfrm>
            <a:off x="457201" y="1432124"/>
            <a:ext cx="4038600" cy="646331"/>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Arial" pitchFamily="34" charset="0"/>
              </a:rPr>
              <a:t>This is the place where you can do all</a:t>
            </a:r>
          </a:p>
          <a:p>
            <a:pPr algn="ctr"/>
            <a:r>
              <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Arial" pitchFamily="34" charset="0"/>
              </a:rPr>
              <a:t>WordPress CMS management.</a:t>
            </a:r>
          </a:p>
        </p:txBody>
      </p:sp>
      <p:pic>
        <p:nvPicPr>
          <p:cNvPr id="3" name="Picture 2">
            <a:hlinkClick r:id="rId5"/>
            <a:extLst>
              <a:ext uri="{FF2B5EF4-FFF2-40B4-BE49-F238E27FC236}">
                <a16:creationId xmlns:a16="http://schemas.microsoft.com/office/drawing/2014/main" id="{312FDC1C-B658-411B-9A42-BFD506409B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8200" y="864986"/>
            <a:ext cx="4247314" cy="2183014"/>
          </a:xfrm>
          <a:prstGeom prst="rect">
            <a:avLst/>
          </a:prstGeom>
        </p:spPr>
      </p:pic>
      <p:sp>
        <p:nvSpPr>
          <p:cNvPr id="4" name="Rectangle 3">
            <a:extLst>
              <a:ext uri="{FF2B5EF4-FFF2-40B4-BE49-F238E27FC236}">
                <a16:creationId xmlns:a16="http://schemas.microsoft.com/office/drawing/2014/main" id="{D262D011-FB63-468A-96F0-D828C143DCB8}"/>
              </a:ext>
            </a:extLst>
          </p:cNvPr>
          <p:cNvSpPr/>
          <p:nvPr/>
        </p:nvSpPr>
        <p:spPr>
          <a:xfrm>
            <a:off x="304800" y="3124200"/>
            <a:ext cx="8589034" cy="3157275"/>
          </a:xfrm>
          <a:prstGeom prst="rect">
            <a:avLst/>
          </a:prstGeom>
        </p:spPr>
        <p:txBody>
          <a:bodyPr wrap="square">
            <a:spAutoFit/>
          </a:bodyPr>
          <a:lstStyle/>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Admin Menu:</a:t>
            </a:r>
            <a:r>
              <a:rPr lang="en-US" sz="1100" dirty="0">
                <a:latin typeface="Times New Roman" panose="02020603050405020304" pitchFamily="18" charset="0"/>
                <a:ea typeface="Times New Roman" panose="02020603050405020304" pitchFamily="18" charset="0"/>
                <a:cs typeface="Arial" panose="020B0604020202020204" pitchFamily="34" charset="0"/>
              </a:rPr>
              <a:t> is main navigation in the admin panel. Choose a menu item or submenu item to navigate to specific page</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Admin Bar:</a:t>
            </a:r>
            <a:r>
              <a:rPr lang="en-US" sz="1100" dirty="0">
                <a:latin typeface="Times New Roman" panose="02020603050405020304" pitchFamily="18" charset="0"/>
                <a:ea typeface="Times New Roman" panose="02020603050405020304" pitchFamily="18" charset="0"/>
                <a:cs typeface="Arial" panose="020B0604020202020204" pitchFamily="34" charset="0"/>
              </a:rPr>
              <a:t> is WordPress bar on top, and can contain some useful information and links. It shows for authenticated users only.</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User Info:</a:t>
            </a:r>
            <a:r>
              <a:rPr lang="en-US" sz="1100" dirty="0">
                <a:latin typeface="Times New Roman" panose="02020603050405020304" pitchFamily="18" charset="0"/>
                <a:ea typeface="Times New Roman" panose="02020603050405020304" pitchFamily="18" charset="0"/>
                <a:cs typeface="Arial" panose="020B0604020202020204" pitchFamily="34" charset="0"/>
              </a:rPr>
              <a:t> shows information about currently logged in user on admin bar. It’s located on the top right. On mouseover, it shows some more information about user’s profile and the button for logging out.</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Content Area:</a:t>
            </a:r>
            <a:r>
              <a:rPr lang="en-US" sz="1100" dirty="0">
                <a:latin typeface="Times New Roman" panose="02020603050405020304" pitchFamily="18" charset="0"/>
                <a:ea typeface="Times New Roman" panose="02020603050405020304" pitchFamily="18" charset="0"/>
                <a:cs typeface="Arial" panose="020B0604020202020204" pitchFamily="34" charset="0"/>
              </a:rPr>
              <a:t> is the central part of the WordPress admin panel where almost all data is shown. Different pages have different content, but top admin bar and left navigations are almost always the same.</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Screen Options:</a:t>
            </a:r>
            <a:r>
              <a:rPr lang="en-US" sz="1100" dirty="0">
                <a:latin typeface="Times New Roman" panose="02020603050405020304" pitchFamily="18" charset="0"/>
                <a:ea typeface="Times New Roman" panose="02020603050405020304" pitchFamily="18" charset="0"/>
                <a:cs typeface="Arial" panose="020B0604020202020204" pitchFamily="34" charset="0"/>
              </a:rPr>
              <a:t> are giving some additional options to hide/show some elements on pages. If you can’t find something on a page, try going here first to see if that element is hidden in the view.</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Help:</a:t>
            </a:r>
            <a:r>
              <a:rPr lang="en-US" sz="1100" dirty="0">
                <a:latin typeface="Times New Roman" panose="02020603050405020304" pitchFamily="18" charset="0"/>
                <a:ea typeface="Times New Roman" panose="02020603050405020304" pitchFamily="18" charset="0"/>
                <a:cs typeface="Arial" panose="020B0604020202020204" pitchFamily="34" charset="0"/>
              </a:rPr>
              <a:t> gives some useful links to WordPress help pages.</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Dashboard Widgets:</a:t>
            </a:r>
            <a:r>
              <a:rPr lang="en-US" sz="1100" dirty="0">
                <a:latin typeface="Times New Roman" panose="02020603050405020304" pitchFamily="18" charset="0"/>
                <a:ea typeface="Times New Roman" panose="02020603050405020304" pitchFamily="18" charset="0"/>
                <a:cs typeface="Arial" panose="020B0604020202020204" pitchFamily="34" charset="0"/>
              </a:rPr>
              <a:t> content on the dashboard pages is structured into Dashboard widgets. This way it’s very handy to move the content around or to show only the content that you actually need.</a:t>
            </a:r>
          </a:p>
          <a:p>
            <a:pPr marL="342900" indent="-342900">
              <a:lnSpc>
                <a:spcPct val="107000"/>
              </a:lnSpc>
              <a:spcAft>
                <a:spcPts val="800"/>
              </a:spcAft>
              <a:buSzPts val="1000"/>
              <a:buFont typeface="Symbol" panose="05050102010706020507" pitchFamily="18" charset="2"/>
              <a:buChar char=""/>
            </a:pPr>
            <a:r>
              <a:rPr lang="en-US" sz="1100" b="1" dirty="0"/>
              <a:t>Welcome WordPress Dashboard Widget:</a:t>
            </a:r>
            <a:r>
              <a:rPr lang="en-US" sz="1100" dirty="0"/>
              <a:t> shows some useful information for those who use WordPress for the first time. You can easily hide it by clicking on Dismiss.</a:t>
            </a:r>
          </a:p>
        </p:txBody>
      </p:sp>
      <p:sp>
        <p:nvSpPr>
          <p:cNvPr id="8" name="Rectangle 7">
            <a:extLst>
              <a:ext uri="{FF2B5EF4-FFF2-40B4-BE49-F238E27FC236}">
                <a16:creationId xmlns:a16="http://schemas.microsoft.com/office/drawing/2014/main" id="{FE6536E1-82EB-4292-A2F4-360C90854F73}"/>
              </a:ext>
            </a:extLst>
          </p:cNvPr>
          <p:cNvSpPr/>
          <p:nvPr/>
        </p:nvSpPr>
        <p:spPr>
          <a:xfrm>
            <a:off x="880622" y="2057400"/>
            <a:ext cx="3225563" cy="292388"/>
          </a:xfrm>
          <a:prstGeom prst="rect">
            <a:avLst/>
          </a:prstGeom>
        </p:spPr>
        <p:txBody>
          <a:bodyPr wrap="none">
            <a:spAutoFit/>
          </a:bodyPr>
          <a:lstStyle/>
          <a:p>
            <a:pPr algn="ctr"/>
            <a:r>
              <a:rPr lang="en-US" sz="1300" b="1" dirty="0">
                <a:ln w="11430"/>
                <a:latin typeface="Times New Roman" pitchFamily="18" charset="0"/>
                <a:cs typeface="Arial" pitchFamily="34" charset="0"/>
              </a:rPr>
              <a:t>It is accessible only by authenticated users.</a:t>
            </a:r>
            <a:endParaRPr lang="bg-BG" sz="1300" b="1" dirty="0">
              <a:ln w="11430"/>
            </a:endParaRPr>
          </a:p>
        </p:txBody>
      </p:sp>
    </p:spTree>
    <p:extLst>
      <p:ext uri="{BB962C8B-B14F-4D97-AF65-F5344CB8AC3E}">
        <p14:creationId xmlns:p14="http://schemas.microsoft.com/office/powerpoint/2010/main" val="2064704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a:extLst>
              <a:ext uri="{FF2B5EF4-FFF2-40B4-BE49-F238E27FC236}">
                <a16:creationId xmlns:a16="http://schemas.microsoft.com/office/drawing/2014/main" id="{6E5769C0-C1C6-478F-B324-F5F11E1729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096000"/>
            <a:ext cx="9167992" cy="762000"/>
          </a:xfrm>
          <a:prstGeom prst="rect">
            <a:avLst/>
          </a:prstGeom>
        </p:spPr>
      </p:pic>
      <p:sp>
        <p:nvSpPr>
          <p:cNvPr id="2" name="Title 1">
            <a:extLst>
              <a:ext uri="{FF2B5EF4-FFF2-40B4-BE49-F238E27FC236}">
                <a16:creationId xmlns:a16="http://schemas.microsoft.com/office/drawing/2014/main" id="{41321CAE-2D9A-4AEE-B539-409D0B9354AA}"/>
              </a:ext>
            </a:extLst>
          </p:cNvPr>
          <p:cNvSpPr>
            <a:spLocks noGrp="1"/>
          </p:cNvSpPr>
          <p:nvPr>
            <p:ph type="title"/>
          </p:nvPr>
        </p:nvSpPr>
        <p:spPr>
          <a:xfrm>
            <a:off x="76200" y="-152400"/>
            <a:ext cx="8229600" cy="1143000"/>
          </a:xfrm>
        </p:spPr>
        <p:txBody>
          <a:bodyPr>
            <a:normAutofit/>
          </a:bodyPr>
          <a:lstStyle/>
          <a:p>
            <a:r>
              <a:rPr lang="bg-BG" sz="2400" dirty="0">
                <a:solidFill>
                  <a:schemeClr val="bg1">
                    <a:lumMod val="50000"/>
                  </a:schemeClr>
                </a:solidFill>
              </a:rPr>
              <a:t>Репрезентативни знаменателни „консерватори“</a:t>
            </a:r>
            <a:endParaRPr lang="en-US" sz="2400" dirty="0">
              <a:solidFill>
                <a:schemeClr val="bg1">
                  <a:lumMod val="50000"/>
                </a:schemeClr>
              </a:solidFill>
            </a:endParaRPr>
          </a:p>
        </p:txBody>
      </p:sp>
      <p:sp>
        <p:nvSpPr>
          <p:cNvPr id="5" name="Slide Number Placeholder 4">
            <a:extLst>
              <a:ext uri="{FF2B5EF4-FFF2-40B4-BE49-F238E27FC236}">
                <a16:creationId xmlns:a16="http://schemas.microsoft.com/office/drawing/2014/main" id="{C7636398-5D00-484E-815D-525EE7622EE5}"/>
              </a:ext>
            </a:extLst>
          </p:cNvPr>
          <p:cNvSpPr>
            <a:spLocks noGrp="1"/>
          </p:cNvSpPr>
          <p:nvPr>
            <p:ph type="sldNum" sz="quarter" idx="12"/>
          </p:nvPr>
        </p:nvSpPr>
        <p:spPr>
          <a:xfrm>
            <a:off x="6858000" y="6356350"/>
            <a:ext cx="2133600" cy="365125"/>
          </a:xfrm>
        </p:spPr>
        <p:txBody>
          <a:bodyPr/>
          <a:lstStyle/>
          <a:p>
            <a:fld id="{71734E5D-357F-4193-8BCE-89C0C4C454A4}" type="slidenum">
              <a:rPr lang="en-US" b="1" smtClean="0">
                <a:solidFill>
                  <a:schemeClr val="bg1"/>
                </a:solidFill>
                <a:latin typeface="Tahoma" panose="020B0604030504040204" pitchFamily="34" charset="0"/>
                <a:ea typeface="Tahoma" panose="020B0604030504040204" pitchFamily="34" charset="0"/>
                <a:cs typeface="Tahoma" panose="020B0604030504040204" pitchFamily="34" charset="0"/>
              </a:rPr>
              <a:t>12</a:t>
            </a:fld>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6" name="Content Placeholder 5">
            <a:hlinkClick r:id="rId3"/>
            <a:extLst>
              <a:ext uri="{FF2B5EF4-FFF2-40B4-BE49-F238E27FC236}">
                <a16:creationId xmlns:a16="http://schemas.microsoft.com/office/drawing/2014/main" id="{C0DF6958-1EAA-415A-90FF-93EC35A191D9}"/>
              </a:ext>
            </a:extLst>
          </p:cNvPr>
          <p:cNvPicPr>
            <a:picLocks noGrp="1" noChangeAspect="1"/>
          </p:cNvPicPr>
          <p:nvPr>
            <p:ph idx="1"/>
          </p:nvPr>
        </p:nvPicPr>
        <p:blipFill>
          <a:blip r:embed="rId4"/>
          <a:stretch>
            <a:fillRect/>
          </a:stretch>
        </p:blipFill>
        <p:spPr>
          <a:xfrm>
            <a:off x="577336" y="1112837"/>
            <a:ext cx="7223161" cy="4525963"/>
          </a:xfrm>
          <a:prstGeom prst="rect">
            <a:avLst/>
          </a:prstGeom>
        </p:spPr>
      </p:pic>
      <p:pic>
        <p:nvPicPr>
          <p:cNvPr id="7" name="Picture 6">
            <a:extLst>
              <a:ext uri="{FF2B5EF4-FFF2-40B4-BE49-F238E27FC236}">
                <a16:creationId xmlns:a16="http://schemas.microsoft.com/office/drawing/2014/main" id="{A5489706-273F-4D16-AF0D-928614D390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28600"/>
            <a:ext cx="8589034" cy="469260"/>
          </a:xfrm>
          <a:prstGeom prst="rect">
            <a:avLst/>
          </a:prstGeom>
        </p:spPr>
      </p:pic>
      <p:sp>
        <p:nvSpPr>
          <p:cNvPr id="9" name="TextBox 8">
            <a:extLst>
              <a:ext uri="{FF2B5EF4-FFF2-40B4-BE49-F238E27FC236}">
                <a16:creationId xmlns:a16="http://schemas.microsoft.com/office/drawing/2014/main" id="{26D24876-1948-4323-B2FE-874041F016F3}"/>
              </a:ext>
            </a:extLst>
          </p:cNvPr>
          <p:cNvSpPr txBox="1"/>
          <p:nvPr/>
        </p:nvSpPr>
        <p:spPr>
          <a:xfrm>
            <a:off x="485297" y="762000"/>
            <a:ext cx="3243517" cy="338554"/>
          </a:xfrm>
          <a:prstGeom prst="rect">
            <a:avLst/>
          </a:prstGeom>
          <a:noFill/>
        </p:spPr>
        <p:txBody>
          <a:bodyPr wrap="none" rtlCol="0">
            <a:spAutoFit/>
          </a:bodyPr>
          <a:lstStyle/>
          <a:p>
            <a:r>
              <a:rPr lang="bg-BG" sz="1600" u="sng" dirty="0">
                <a:solidFill>
                  <a:schemeClr val="bg2">
                    <a:lumMod val="25000"/>
                  </a:schemeClr>
                </a:solidFill>
              </a:rPr>
              <a:t>Българските </a:t>
            </a:r>
            <a:r>
              <a:rPr lang="en-US" sz="1600" u="sng" dirty="0">
                <a:solidFill>
                  <a:schemeClr val="bg2">
                    <a:lumMod val="25000"/>
                  </a:schemeClr>
                </a:solidFill>
              </a:rPr>
              <a:t>Borland/Symantec, etc.</a:t>
            </a:r>
          </a:p>
        </p:txBody>
      </p:sp>
      <p:sp>
        <p:nvSpPr>
          <p:cNvPr id="10" name="TextBox 9">
            <a:extLst>
              <a:ext uri="{FF2B5EF4-FFF2-40B4-BE49-F238E27FC236}">
                <a16:creationId xmlns:a16="http://schemas.microsoft.com/office/drawing/2014/main" id="{43EE3AE2-D833-4D8D-9CD7-DB6A23D1A849}"/>
              </a:ext>
            </a:extLst>
          </p:cNvPr>
          <p:cNvSpPr txBox="1"/>
          <p:nvPr/>
        </p:nvSpPr>
        <p:spPr>
          <a:xfrm>
            <a:off x="561497" y="1981200"/>
            <a:ext cx="1890261" cy="600164"/>
          </a:xfrm>
          <a:prstGeom prst="rect">
            <a:avLst/>
          </a:prstGeom>
          <a:noFill/>
        </p:spPr>
        <p:txBody>
          <a:bodyPr wrap="none" rtlCol="0">
            <a:spAutoFit/>
          </a:bodyPr>
          <a:lstStyle/>
          <a:p>
            <a:pPr marL="171450" indent="-171450">
              <a:buFont typeface="Arial" panose="020B0604020202020204" pitchFamily="34" charset="0"/>
              <a:buChar char="•"/>
            </a:pPr>
            <a:r>
              <a:rPr lang="bg-BG" sz="1100" dirty="0"/>
              <a:t>Статичен и тривиален, но</a:t>
            </a:r>
          </a:p>
          <a:p>
            <a:r>
              <a:rPr lang="bg-BG" sz="1100" dirty="0"/>
              <a:t>     твърде добре работещ и</a:t>
            </a:r>
          </a:p>
          <a:p>
            <a:r>
              <a:rPr lang="bg-BG" sz="1100" dirty="0"/>
              <a:t>     ефикасен </a:t>
            </a:r>
            <a:r>
              <a:rPr lang="en-US" sz="1100" dirty="0"/>
              <a:t>Web</a:t>
            </a:r>
            <a:r>
              <a:rPr lang="bg-BG" sz="1100" dirty="0"/>
              <a:t>-сайт</a:t>
            </a:r>
            <a:endParaRPr lang="en-US" sz="1100" dirty="0"/>
          </a:p>
        </p:txBody>
      </p:sp>
      <p:sp>
        <p:nvSpPr>
          <p:cNvPr id="11" name="TextBox 10">
            <a:extLst>
              <a:ext uri="{FF2B5EF4-FFF2-40B4-BE49-F238E27FC236}">
                <a16:creationId xmlns:a16="http://schemas.microsoft.com/office/drawing/2014/main" id="{C4C37C87-6699-435E-B888-6FEEF23C8DCA}"/>
              </a:ext>
            </a:extLst>
          </p:cNvPr>
          <p:cNvSpPr txBox="1"/>
          <p:nvPr/>
        </p:nvSpPr>
        <p:spPr>
          <a:xfrm>
            <a:off x="561497" y="1630978"/>
            <a:ext cx="2031325" cy="430887"/>
          </a:xfrm>
          <a:prstGeom prst="rect">
            <a:avLst/>
          </a:prstGeom>
          <a:noFill/>
        </p:spPr>
        <p:txBody>
          <a:bodyPr wrap="none" rtlCol="0">
            <a:spAutoFit/>
          </a:bodyPr>
          <a:lstStyle/>
          <a:p>
            <a:pPr marL="171450" indent="-171450">
              <a:buFont typeface="Arial" panose="020B0604020202020204" pitchFamily="34" charset="0"/>
              <a:buChar char="•"/>
            </a:pPr>
            <a:r>
              <a:rPr lang="bg-BG" sz="1100" dirty="0"/>
              <a:t>Наследник/правоприемник</a:t>
            </a:r>
          </a:p>
          <a:p>
            <a:r>
              <a:rPr lang="bg-BG" sz="1100" dirty="0"/>
              <a:t>     на бившето ИТКР към БАН</a:t>
            </a:r>
            <a:endParaRPr lang="en-US" sz="1100" dirty="0"/>
          </a:p>
        </p:txBody>
      </p:sp>
      <p:sp>
        <p:nvSpPr>
          <p:cNvPr id="12" name="TextBox 11">
            <a:extLst>
              <a:ext uri="{FF2B5EF4-FFF2-40B4-BE49-F238E27FC236}">
                <a16:creationId xmlns:a16="http://schemas.microsoft.com/office/drawing/2014/main" id="{236C8893-E6C2-41B7-80EE-9B47D1BCCD63}"/>
              </a:ext>
            </a:extLst>
          </p:cNvPr>
          <p:cNvSpPr txBox="1"/>
          <p:nvPr/>
        </p:nvSpPr>
        <p:spPr>
          <a:xfrm>
            <a:off x="561497" y="2514600"/>
            <a:ext cx="1704313" cy="430887"/>
          </a:xfrm>
          <a:prstGeom prst="rect">
            <a:avLst/>
          </a:prstGeom>
          <a:noFill/>
        </p:spPr>
        <p:txBody>
          <a:bodyPr wrap="none" rtlCol="0">
            <a:spAutoFit/>
          </a:bodyPr>
          <a:lstStyle/>
          <a:p>
            <a:pPr marL="171450" indent="-171450">
              <a:buFont typeface="Arial" panose="020B0604020202020204" pitchFamily="34" charset="0"/>
              <a:buChar char="•"/>
            </a:pPr>
            <a:r>
              <a:rPr lang="bg-BG" sz="1100" dirty="0"/>
              <a:t>Класически пример за</a:t>
            </a:r>
          </a:p>
          <a:p>
            <a:r>
              <a:rPr lang="bg-BG" sz="1100" dirty="0"/>
              <a:t>     </a:t>
            </a:r>
            <a:r>
              <a:rPr lang="en-US" sz="1100" dirty="0"/>
              <a:t>B2B</a:t>
            </a:r>
            <a:r>
              <a:rPr lang="bg-BG" sz="1100" dirty="0"/>
              <a:t> </a:t>
            </a:r>
            <a:r>
              <a:rPr lang="en-US" sz="1100" dirty="0"/>
              <a:t>Web</a:t>
            </a:r>
            <a:r>
              <a:rPr lang="bg-BG" sz="1100" dirty="0"/>
              <a:t>-сайт</a:t>
            </a:r>
            <a:endParaRPr lang="en-US" sz="1100" dirty="0"/>
          </a:p>
        </p:txBody>
      </p:sp>
      <p:sp>
        <p:nvSpPr>
          <p:cNvPr id="13" name="TextBox 12">
            <a:extLst>
              <a:ext uri="{FF2B5EF4-FFF2-40B4-BE49-F238E27FC236}">
                <a16:creationId xmlns:a16="http://schemas.microsoft.com/office/drawing/2014/main" id="{982F996B-83B0-4999-8C48-653FD0158C1E}"/>
              </a:ext>
            </a:extLst>
          </p:cNvPr>
          <p:cNvSpPr txBox="1"/>
          <p:nvPr/>
        </p:nvSpPr>
        <p:spPr>
          <a:xfrm>
            <a:off x="561497" y="2895600"/>
            <a:ext cx="1726755" cy="430887"/>
          </a:xfrm>
          <a:prstGeom prst="rect">
            <a:avLst/>
          </a:prstGeom>
          <a:noFill/>
        </p:spPr>
        <p:txBody>
          <a:bodyPr wrap="none" rtlCol="0">
            <a:spAutoFit/>
          </a:bodyPr>
          <a:lstStyle/>
          <a:p>
            <a:pPr marL="171450" indent="-171450">
              <a:buFont typeface="Arial" panose="020B0604020202020204" pitchFamily="34" charset="0"/>
              <a:buChar char="•"/>
            </a:pPr>
            <a:r>
              <a:rPr lang="bg-BG" sz="1100" dirty="0"/>
              <a:t>Цялостен, пълноценен</a:t>
            </a:r>
          </a:p>
          <a:p>
            <a:r>
              <a:rPr lang="bg-BG" sz="1100" dirty="0"/>
              <a:t>     </a:t>
            </a:r>
            <a:r>
              <a:rPr lang="en-US" sz="1100" dirty="0"/>
              <a:t>Process Control</a:t>
            </a:r>
          </a:p>
        </p:txBody>
      </p:sp>
      <p:pic>
        <p:nvPicPr>
          <p:cNvPr id="15" name="Picture 14">
            <a:hlinkClick r:id="rId6"/>
            <a:extLst>
              <a:ext uri="{FF2B5EF4-FFF2-40B4-BE49-F238E27FC236}">
                <a16:creationId xmlns:a16="http://schemas.microsoft.com/office/drawing/2014/main" id="{A79D4ACC-F608-42A2-A2E3-2BDE5EDC142B}"/>
              </a:ext>
            </a:extLst>
          </p:cNvPr>
          <p:cNvPicPr>
            <a:picLocks noChangeAspect="1"/>
          </p:cNvPicPr>
          <p:nvPr/>
        </p:nvPicPr>
        <p:blipFill>
          <a:blip r:embed="rId7"/>
          <a:stretch>
            <a:fillRect/>
          </a:stretch>
        </p:blipFill>
        <p:spPr>
          <a:xfrm>
            <a:off x="5819297" y="914400"/>
            <a:ext cx="2791303" cy="3854416"/>
          </a:xfrm>
          <a:prstGeom prst="rect">
            <a:avLst/>
          </a:prstGeom>
        </p:spPr>
      </p:pic>
      <p:sp>
        <p:nvSpPr>
          <p:cNvPr id="14" name="TextBox 13">
            <a:hlinkClick r:id="rId8"/>
            <a:extLst>
              <a:ext uri="{FF2B5EF4-FFF2-40B4-BE49-F238E27FC236}">
                <a16:creationId xmlns:a16="http://schemas.microsoft.com/office/drawing/2014/main" id="{D3596293-8568-4CFE-B12A-D16CDC5E16F9}"/>
              </a:ext>
            </a:extLst>
          </p:cNvPr>
          <p:cNvSpPr txBox="1"/>
          <p:nvPr/>
        </p:nvSpPr>
        <p:spPr>
          <a:xfrm>
            <a:off x="615180" y="3581400"/>
            <a:ext cx="2509020" cy="1938992"/>
          </a:xfrm>
          <a:prstGeom prst="rect">
            <a:avLst/>
          </a:prstGeom>
          <a:noFill/>
        </p:spPr>
        <p:txBody>
          <a:bodyPr wrap="square" rtlCol="0">
            <a:spAutoFit/>
          </a:bodyPr>
          <a:lstStyle/>
          <a:p>
            <a:r>
              <a:rPr lang="ru-RU" sz="800" dirty="0">
                <a:solidFill>
                  <a:srgbClr val="FF0000"/>
                </a:solidFill>
              </a:rPr>
              <a:t>Предмета на </a:t>
            </a:r>
            <a:r>
              <a:rPr lang="ru-RU" sz="800" dirty="0" err="1">
                <a:solidFill>
                  <a:srgbClr val="FF0000"/>
                </a:solidFill>
              </a:rPr>
              <a:t>дейност</a:t>
            </a:r>
            <a:r>
              <a:rPr lang="ru-RU" sz="800" dirty="0">
                <a:solidFill>
                  <a:srgbClr val="FF0000"/>
                </a:solidFill>
              </a:rPr>
              <a:t> на </a:t>
            </a:r>
            <a:r>
              <a:rPr lang="ru-RU" sz="800" dirty="0" err="1">
                <a:solidFill>
                  <a:srgbClr val="FF0000"/>
                </a:solidFill>
              </a:rPr>
              <a:t>Дружеството</a:t>
            </a:r>
            <a:r>
              <a:rPr lang="ru-RU" sz="800" dirty="0">
                <a:solidFill>
                  <a:srgbClr val="FF0000"/>
                </a:solidFill>
              </a:rPr>
              <a:t> е:</a:t>
            </a:r>
          </a:p>
          <a:p>
            <a:r>
              <a:rPr lang="ru-RU" sz="800" dirty="0">
                <a:solidFill>
                  <a:srgbClr val="FF0000"/>
                </a:solidFill>
              </a:rPr>
              <a:t>"</a:t>
            </a:r>
            <a:r>
              <a:rPr lang="ru-RU" sz="800" dirty="0" err="1">
                <a:solidFill>
                  <a:srgbClr val="FF0000"/>
                </a:solidFill>
              </a:rPr>
              <a:t>Приложни</a:t>
            </a:r>
            <a:r>
              <a:rPr lang="ru-RU" sz="800" dirty="0">
                <a:solidFill>
                  <a:srgbClr val="FF0000"/>
                </a:solidFill>
              </a:rPr>
              <a:t> </a:t>
            </a:r>
            <a:r>
              <a:rPr lang="ru-RU" sz="800" dirty="0" err="1">
                <a:solidFill>
                  <a:srgbClr val="FF0000"/>
                </a:solidFill>
              </a:rPr>
              <a:t>изследвания</a:t>
            </a:r>
            <a:r>
              <a:rPr lang="ru-RU" sz="800" dirty="0">
                <a:solidFill>
                  <a:srgbClr val="FF0000"/>
                </a:solidFill>
              </a:rPr>
              <a:t>; </a:t>
            </a:r>
            <a:r>
              <a:rPr lang="ru-RU" sz="800" dirty="0" err="1">
                <a:solidFill>
                  <a:srgbClr val="FF0000"/>
                </a:solidFill>
              </a:rPr>
              <a:t>проектиране</a:t>
            </a:r>
            <a:r>
              <a:rPr lang="ru-RU" sz="800" dirty="0">
                <a:solidFill>
                  <a:srgbClr val="FF0000"/>
                </a:solidFill>
              </a:rPr>
              <a:t>;</a:t>
            </a:r>
          </a:p>
          <a:p>
            <a:r>
              <a:rPr lang="ru-RU" sz="800" dirty="0">
                <a:solidFill>
                  <a:srgbClr val="FF0000"/>
                </a:solidFill>
              </a:rPr>
              <a:t>разработка; </a:t>
            </a:r>
            <a:r>
              <a:rPr lang="ru-RU" sz="800" dirty="0" err="1">
                <a:solidFill>
                  <a:srgbClr val="FF0000"/>
                </a:solidFill>
              </a:rPr>
              <a:t>проучване</a:t>
            </a:r>
            <a:r>
              <a:rPr lang="ru-RU" sz="800" dirty="0">
                <a:solidFill>
                  <a:srgbClr val="FF0000"/>
                </a:solidFill>
              </a:rPr>
              <a:t>; производство и </a:t>
            </a:r>
          </a:p>
          <a:p>
            <a:r>
              <a:rPr lang="ru-RU" sz="800" dirty="0">
                <a:solidFill>
                  <a:srgbClr val="FF0000"/>
                </a:solidFill>
              </a:rPr>
              <a:t>реализация; обучение; </a:t>
            </a:r>
            <a:r>
              <a:rPr lang="ru-RU" sz="800" dirty="0" err="1">
                <a:solidFill>
                  <a:srgbClr val="FF0000"/>
                </a:solidFill>
              </a:rPr>
              <a:t>сервизна</a:t>
            </a:r>
            <a:r>
              <a:rPr lang="ru-RU" sz="800" dirty="0">
                <a:solidFill>
                  <a:srgbClr val="FF0000"/>
                </a:solidFill>
              </a:rPr>
              <a:t> </a:t>
            </a:r>
            <a:r>
              <a:rPr lang="ru-RU" sz="800" dirty="0" err="1">
                <a:solidFill>
                  <a:srgbClr val="FF0000"/>
                </a:solidFill>
              </a:rPr>
              <a:t>дейност</a:t>
            </a:r>
            <a:r>
              <a:rPr lang="ru-RU" sz="800" dirty="0">
                <a:solidFill>
                  <a:srgbClr val="FF0000"/>
                </a:solidFill>
              </a:rPr>
              <a:t>; </a:t>
            </a:r>
          </a:p>
          <a:p>
            <a:r>
              <a:rPr lang="ru-RU" sz="800" dirty="0">
                <a:solidFill>
                  <a:srgbClr val="FF0000"/>
                </a:solidFill>
              </a:rPr>
              <a:t>Услуги и </a:t>
            </a:r>
            <a:r>
              <a:rPr lang="ru-RU" sz="800" dirty="0" err="1">
                <a:solidFill>
                  <a:srgbClr val="FF0000"/>
                </a:solidFill>
              </a:rPr>
              <a:t>търговия</a:t>
            </a:r>
            <a:r>
              <a:rPr lang="ru-RU" sz="800" dirty="0">
                <a:solidFill>
                  <a:srgbClr val="FF0000"/>
                </a:solidFill>
              </a:rPr>
              <a:t>: в </a:t>
            </a:r>
            <a:r>
              <a:rPr lang="ru-RU" sz="800" dirty="0" err="1">
                <a:solidFill>
                  <a:srgbClr val="FF0000"/>
                </a:solidFill>
              </a:rPr>
              <a:t>страната</a:t>
            </a:r>
            <a:r>
              <a:rPr lang="ru-RU" sz="800" dirty="0">
                <a:solidFill>
                  <a:srgbClr val="FF0000"/>
                </a:solidFill>
              </a:rPr>
              <a:t> и чужбина</a:t>
            </a:r>
          </a:p>
          <a:p>
            <a:r>
              <a:rPr lang="ru-RU" sz="800" dirty="0">
                <a:solidFill>
                  <a:srgbClr val="FF0000"/>
                </a:solidFill>
              </a:rPr>
              <a:t>в </a:t>
            </a:r>
            <a:r>
              <a:rPr lang="ru-RU" sz="800" dirty="0" err="1">
                <a:solidFill>
                  <a:srgbClr val="FF0000"/>
                </a:solidFill>
              </a:rPr>
              <a:t>областта</a:t>
            </a:r>
            <a:r>
              <a:rPr lang="ru-RU" sz="800" dirty="0">
                <a:solidFill>
                  <a:srgbClr val="FF0000"/>
                </a:solidFill>
              </a:rPr>
              <a:t> на </a:t>
            </a:r>
            <a:r>
              <a:rPr lang="ru-RU" sz="800" dirty="0" err="1">
                <a:solidFill>
                  <a:srgbClr val="FF0000"/>
                </a:solidFill>
              </a:rPr>
              <a:t>програмно</a:t>
            </a:r>
            <a:r>
              <a:rPr lang="ru-RU" sz="800" dirty="0">
                <a:solidFill>
                  <a:srgbClr val="FF0000"/>
                </a:solidFill>
              </a:rPr>
              <a:t>- технически</a:t>
            </a:r>
          </a:p>
          <a:p>
            <a:r>
              <a:rPr lang="ru-RU" sz="800" dirty="0">
                <a:solidFill>
                  <a:srgbClr val="FF0000"/>
                </a:solidFill>
              </a:rPr>
              <a:t>средства, </a:t>
            </a:r>
            <a:r>
              <a:rPr lang="ru-RU" sz="800" dirty="0" err="1">
                <a:solidFill>
                  <a:srgbClr val="FF0000"/>
                </a:solidFill>
              </a:rPr>
              <a:t>системи</a:t>
            </a:r>
            <a:r>
              <a:rPr lang="ru-RU" sz="800" dirty="0">
                <a:solidFill>
                  <a:srgbClr val="FF0000"/>
                </a:solidFill>
              </a:rPr>
              <a:t> и технологии за</a:t>
            </a:r>
          </a:p>
          <a:p>
            <a:r>
              <a:rPr lang="ru-RU" sz="800" dirty="0">
                <a:solidFill>
                  <a:srgbClr val="FF0000"/>
                </a:solidFill>
              </a:rPr>
              <a:t>управление на </a:t>
            </a:r>
            <a:r>
              <a:rPr lang="ru-RU" sz="800" dirty="0" err="1">
                <a:solidFill>
                  <a:srgbClr val="FF0000"/>
                </a:solidFill>
              </a:rPr>
              <a:t>технологични</a:t>
            </a:r>
            <a:r>
              <a:rPr lang="ru-RU" sz="800" dirty="0">
                <a:solidFill>
                  <a:srgbClr val="FF0000"/>
                </a:solidFill>
              </a:rPr>
              <a:t> </a:t>
            </a:r>
            <a:r>
              <a:rPr lang="ru-RU" sz="800" dirty="0" err="1">
                <a:solidFill>
                  <a:srgbClr val="FF0000"/>
                </a:solidFill>
              </a:rPr>
              <a:t>процеси</a:t>
            </a:r>
            <a:r>
              <a:rPr lang="ru-RU" sz="800" dirty="0">
                <a:solidFill>
                  <a:srgbClr val="FF0000"/>
                </a:solidFill>
              </a:rPr>
              <a:t>,</a:t>
            </a:r>
          </a:p>
          <a:p>
            <a:r>
              <a:rPr lang="ru-RU" sz="800" dirty="0">
                <a:solidFill>
                  <a:srgbClr val="FF0000"/>
                </a:solidFill>
              </a:rPr>
              <a:t>за </a:t>
            </a:r>
            <a:r>
              <a:rPr lang="ru-RU" sz="800" dirty="0" err="1">
                <a:solidFill>
                  <a:srgbClr val="FF0000"/>
                </a:solidFill>
              </a:rPr>
              <a:t>управленческата</a:t>
            </a:r>
            <a:r>
              <a:rPr lang="ru-RU" sz="800" dirty="0">
                <a:solidFill>
                  <a:srgbClr val="FF0000"/>
                </a:solidFill>
              </a:rPr>
              <a:t> </a:t>
            </a:r>
            <a:r>
              <a:rPr lang="ru-RU" sz="800" dirty="0" err="1">
                <a:solidFill>
                  <a:srgbClr val="FF0000"/>
                </a:solidFill>
              </a:rPr>
              <a:t>дейност</a:t>
            </a:r>
            <a:r>
              <a:rPr lang="ru-RU" sz="800" dirty="0">
                <a:solidFill>
                  <a:srgbClr val="FF0000"/>
                </a:solidFill>
              </a:rPr>
              <a:t>,</a:t>
            </a:r>
          </a:p>
          <a:p>
            <a:r>
              <a:rPr lang="ru-RU" sz="800" dirty="0">
                <a:solidFill>
                  <a:srgbClr val="FF0000"/>
                </a:solidFill>
              </a:rPr>
              <a:t>за </a:t>
            </a:r>
            <a:r>
              <a:rPr lang="ru-RU" sz="800" dirty="0" err="1">
                <a:solidFill>
                  <a:srgbClr val="FF0000"/>
                </a:solidFill>
              </a:rPr>
              <a:t>проектиране</a:t>
            </a:r>
            <a:r>
              <a:rPr lang="ru-RU" sz="800" dirty="0">
                <a:solidFill>
                  <a:srgbClr val="FF0000"/>
                </a:solidFill>
              </a:rPr>
              <a:t>, за </a:t>
            </a:r>
            <a:r>
              <a:rPr lang="ru-RU" sz="800" dirty="0" err="1">
                <a:solidFill>
                  <a:srgbClr val="FF0000"/>
                </a:solidFill>
              </a:rPr>
              <a:t>научни</a:t>
            </a:r>
            <a:r>
              <a:rPr lang="ru-RU" sz="800" dirty="0">
                <a:solidFill>
                  <a:srgbClr val="FF0000"/>
                </a:solidFill>
              </a:rPr>
              <a:t> </a:t>
            </a:r>
            <a:r>
              <a:rPr lang="ru-RU" sz="800" dirty="0" err="1">
                <a:solidFill>
                  <a:srgbClr val="FF0000"/>
                </a:solidFill>
              </a:rPr>
              <a:t>изследвания</a:t>
            </a:r>
            <a:r>
              <a:rPr lang="ru-RU" sz="800" dirty="0">
                <a:solidFill>
                  <a:srgbClr val="FF0000"/>
                </a:solidFill>
              </a:rPr>
              <a:t>,</a:t>
            </a:r>
          </a:p>
          <a:p>
            <a:r>
              <a:rPr lang="ru-RU" sz="800" dirty="0">
                <a:solidFill>
                  <a:srgbClr val="FF0000"/>
                </a:solidFill>
              </a:rPr>
              <a:t>за </a:t>
            </a:r>
            <a:r>
              <a:rPr lang="ru-RU" sz="800" dirty="0" err="1">
                <a:solidFill>
                  <a:srgbClr val="FF0000"/>
                </a:solidFill>
              </a:rPr>
              <a:t>обслужващата</a:t>
            </a:r>
            <a:r>
              <a:rPr lang="ru-RU" sz="800" dirty="0">
                <a:solidFill>
                  <a:srgbClr val="FF0000"/>
                </a:solidFill>
              </a:rPr>
              <a:t> сфера (медицина,</a:t>
            </a:r>
          </a:p>
          <a:p>
            <a:r>
              <a:rPr lang="ru-RU" sz="800" dirty="0">
                <a:solidFill>
                  <a:srgbClr val="FF0000"/>
                </a:solidFill>
              </a:rPr>
              <a:t>образование, </a:t>
            </a:r>
            <a:r>
              <a:rPr lang="ru-RU" sz="800" dirty="0" err="1">
                <a:solidFill>
                  <a:srgbClr val="FF0000"/>
                </a:solidFill>
              </a:rPr>
              <a:t>съобщения</a:t>
            </a:r>
            <a:r>
              <a:rPr lang="ru-RU" sz="800" dirty="0">
                <a:solidFill>
                  <a:srgbClr val="FF0000"/>
                </a:solidFill>
              </a:rPr>
              <a:t>, транспорт,</a:t>
            </a:r>
          </a:p>
          <a:p>
            <a:r>
              <a:rPr lang="ru-RU" sz="800" dirty="0" err="1">
                <a:solidFill>
                  <a:srgbClr val="FF0000"/>
                </a:solidFill>
              </a:rPr>
              <a:t>търговия</a:t>
            </a:r>
            <a:r>
              <a:rPr lang="ru-RU" sz="800" dirty="0">
                <a:solidFill>
                  <a:srgbClr val="FF0000"/>
                </a:solidFill>
              </a:rPr>
              <a:t>, </a:t>
            </a:r>
            <a:r>
              <a:rPr lang="ru-RU" sz="800" dirty="0" err="1">
                <a:solidFill>
                  <a:srgbClr val="FF0000"/>
                </a:solidFill>
              </a:rPr>
              <a:t>туризъм</a:t>
            </a:r>
            <a:r>
              <a:rPr lang="ru-RU" sz="800" dirty="0">
                <a:solidFill>
                  <a:srgbClr val="FF0000"/>
                </a:solidFill>
              </a:rPr>
              <a:t>, </a:t>
            </a:r>
            <a:r>
              <a:rPr lang="ru-RU" sz="800" dirty="0" err="1">
                <a:solidFill>
                  <a:srgbClr val="FF0000"/>
                </a:solidFill>
              </a:rPr>
              <a:t>банковото</a:t>
            </a:r>
            <a:r>
              <a:rPr lang="ru-RU" sz="800" dirty="0">
                <a:solidFill>
                  <a:srgbClr val="FF0000"/>
                </a:solidFill>
              </a:rPr>
              <a:t> дело,</a:t>
            </a:r>
          </a:p>
          <a:p>
            <a:r>
              <a:rPr lang="ru-RU" sz="800" dirty="0">
                <a:solidFill>
                  <a:srgbClr val="FF0000"/>
                </a:solidFill>
              </a:rPr>
              <a:t>спорта и др.), </a:t>
            </a:r>
            <a:r>
              <a:rPr lang="ru-RU" sz="800" dirty="0" err="1">
                <a:solidFill>
                  <a:srgbClr val="FF0000"/>
                </a:solidFill>
              </a:rPr>
              <a:t>както</a:t>
            </a:r>
            <a:r>
              <a:rPr lang="ru-RU" sz="800" dirty="0">
                <a:solidFill>
                  <a:srgbClr val="FF0000"/>
                </a:solidFill>
              </a:rPr>
              <a:t> и </a:t>
            </a:r>
            <a:r>
              <a:rPr lang="ru-RU" sz="800" dirty="0" err="1">
                <a:solidFill>
                  <a:srgbClr val="FF0000"/>
                </a:solidFill>
              </a:rPr>
              <a:t>извършване</a:t>
            </a:r>
            <a:r>
              <a:rPr lang="ru-RU" sz="800" dirty="0">
                <a:solidFill>
                  <a:srgbClr val="FF0000"/>
                </a:solidFill>
              </a:rPr>
              <a:t> на</a:t>
            </a:r>
          </a:p>
          <a:p>
            <a:r>
              <a:rPr lang="ru-RU" sz="800" dirty="0" err="1">
                <a:solidFill>
                  <a:srgbClr val="FF0000"/>
                </a:solidFill>
              </a:rPr>
              <a:t>вътрешна</a:t>
            </a:r>
            <a:r>
              <a:rPr lang="ru-RU" sz="800" dirty="0">
                <a:solidFill>
                  <a:srgbClr val="FF0000"/>
                </a:solidFill>
              </a:rPr>
              <a:t> и </a:t>
            </a:r>
            <a:r>
              <a:rPr lang="ru-RU" sz="800" dirty="0" err="1">
                <a:solidFill>
                  <a:srgbClr val="FF0000"/>
                </a:solidFill>
              </a:rPr>
              <a:t>външнотърговска</a:t>
            </a:r>
            <a:r>
              <a:rPr lang="ru-RU" sz="800" dirty="0">
                <a:solidFill>
                  <a:srgbClr val="FF0000"/>
                </a:solidFill>
              </a:rPr>
              <a:t> </a:t>
            </a:r>
            <a:r>
              <a:rPr lang="ru-RU" sz="800" dirty="0" err="1">
                <a:solidFill>
                  <a:srgbClr val="FF0000"/>
                </a:solidFill>
              </a:rPr>
              <a:t>дейност</a:t>
            </a:r>
            <a:r>
              <a:rPr lang="ru-RU" sz="800" dirty="0">
                <a:solidFill>
                  <a:srgbClr val="FF0000"/>
                </a:solidFill>
              </a:rPr>
              <a:t>."</a:t>
            </a:r>
            <a:endParaRPr lang="en-US" sz="800" dirty="0">
              <a:solidFill>
                <a:srgbClr val="FF0000"/>
              </a:solidFill>
            </a:endParaRPr>
          </a:p>
        </p:txBody>
      </p:sp>
    </p:spTree>
    <p:extLst>
      <p:ext uri="{BB962C8B-B14F-4D97-AF65-F5344CB8AC3E}">
        <p14:creationId xmlns:p14="http://schemas.microsoft.com/office/powerpoint/2010/main" val="533064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5879" y="6096001"/>
            <a:ext cx="9244192" cy="762000"/>
          </a:xfrm>
        </p:spPr>
      </p:pic>
      <p:sp>
        <p:nvSpPr>
          <p:cNvPr id="5" name="Slide Number Placeholder 4"/>
          <p:cNvSpPr>
            <a:spLocks noGrp="1"/>
          </p:cNvSpPr>
          <p:nvPr>
            <p:ph type="sldNum" sz="quarter" idx="12"/>
          </p:nvPr>
        </p:nvSpPr>
        <p:spPr>
          <a:xfrm>
            <a:off x="8295453" y="6356350"/>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13</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itle 1"/>
          <p:cNvSpPr>
            <a:spLocks noGrp="1"/>
          </p:cNvSpPr>
          <p:nvPr>
            <p:ph type="title"/>
          </p:nvPr>
        </p:nvSpPr>
        <p:spPr>
          <a:xfrm>
            <a:off x="165100" y="63500"/>
            <a:ext cx="7756881" cy="563562"/>
          </a:xfrm>
        </p:spPr>
        <p:txBody>
          <a:bodyPr>
            <a:no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The Motto - Origin &amp; Inspirators</a:t>
            </a:r>
          </a:p>
        </p:txBody>
      </p:sp>
      <p:sp>
        <p:nvSpPr>
          <p:cNvPr id="22" name="TextBox 21"/>
          <p:cNvSpPr txBox="1"/>
          <p:nvPr/>
        </p:nvSpPr>
        <p:spPr>
          <a:xfrm>
            <a:off x="279400" y="872466"/>
            <a:ext cx="5632450" cy="369332"/>
          </a:xfrm>
          <a:prstGeom prst="rect">
            <a:avLst/>
          </a:prstGeom>
          <a:noFill/>
        </p:spPr>
        <p:txBody>
          <a:bodyPr wrap="square" rtlCol="0">
            <a:spAutoFit/>
          </a:bodyPr>
          <a:lstStyle/>
          <a:p>
            <a:pPr lvl="0"/>
            <a:endParaRPr lang="en-US" dirty="0"/>
          </a:p>
        </p:txBody>
      </p:sp>
      <p:sp>
        <p:nvSpPr>
          <p:cNvPr id="8" name="Rectangle 7"/>
          <p:cNvSpPr/>
          <p:nvPr/>
        </p:nvSpPr>
        <p:spPr>
          <a:xfrm>
            <a:off x="2421491" y="685800"/>
            <a:ext cx="4226542" cy="1200329"/>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r>
              <a:rPr lang="en-US" sz="2400" b="1" dirty="0">
                <a:ln w="11430"/>
                <a:solidFill>
                  <a:srgbClr val="0000FF"/>
                </a:solidFill>
                <a:effectLst>
                  <a:outerShdw blurRad="80000" dist="40000" dir="5040000" algn="tl">
                    <a:srgbClr val="000000">
                      <a:alpha val="30000"/>
                    </a:srgbClr>
                  </a:outerShdw>
                </a:effectLst>
                <a:latin typeface="Times New Roman" pitchFamily="18" charset="0"/>
                <a:cs typeface="Arial" pitchFamily="34" charset="0"/>
              </a:rPr>
              <a:t>Together we transfer resources</a:t>
            </a:r>
          </a:p>
          <a:p>
            <a:pPr algn="ctr" eaLnBrk="0" hangingPunct="0"/>
            <a:r>
              <a:rPr lang="en-US" sz="2400" b="1" dirty="0">
                <a:ln w="11430"/>
                <a:solidFill>
                  <a:srgbClr val="0000FF"/>
                </a:solidFill>
                <a:effectLst>
                  <a:outerShdw blurRad="80000" dist="40000" dir="5040000" algn="tl">
                    <a:srgbClr val="000000">
                      <a:alpha val="30000"/>
                    </a:srgbClr>
                  </a:outerShdw>
                </a:effectLst>
                <a:latin typeface="Times New Roman" pitchFamily="18" charset="0"/>
                <a:cs typeface="Arial" pitchFamily="34" charset="0"/>
              </a:rPr>
              <a:t>from low-efficiency areas</a:t>
            </a:r>
          </a:p>
          <a:p>
            <a:pPr algn="ctr" eaLnBrk="0" hangingPunct="0"/>
            <a:r>
              <a:rPr lang="en-US" sz="2400" b="1" dirty="0">
                <a:ln w="11430"/>
                <a:solidFill>
                  <a:srgbClr val="0000FF"/>
                </a:solidFill>
                <a:effectLst>
                  <a:outerShdw blurRad="80000" dist="40000" dir="5040000" algn="tl">
                    <a:srgbClr val="000000">
                      <a:alpha val="30000"/>
                    </a:srgbClr>
                  </a:outerShdw>
                </a:effectLst>
                <a:latin typeface="Times New Roman" pitchFamily="18" charset="0"/>
                <a:cs typeface="Arial" pitchFamily="34" charset="0"/>
              </a:rPr>
              <a:t>to high productivity areas.</a:t>
            </a:r>
          </a:p>
        </p:txBody>
      </p:sp>
      <p:pic>
        <p:nvPicPr>
          <p:cNvPr id="3" name="Picture 2">
            <a:hlinkClick r:id="rId5"/>
            <a:extLst>
              <a:ext uri="{FF2B5EF4-FFF2-40B4-BE49-F238E27FC236}">
                <a16:creationId xmlns:a16="http://schemas.microsoft.com/office/drawing/2014/main" id="{67DF382C-2896-4699-BF77-213F6E2D4F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5200" y="1257300"/>
            <a:ext cx="1752600" cy="2857500"/>
          </a:xfrm>
          <a:prstGeom prst="rect">
            <a:avLst/>
          </a:prstGeom>
        </p:spPr>
      </p:pic>
      <p:pic>
        <p:nvPicPr>
          <p:cNvPr id="11" name="Picture 10">
            <a:hlinkClick r:id="rId7"/>
            <a:extLst>
              <a:ext uri="{FF2B5EF4-FFF2-40B4-BE49-F238E27FC236}">
                <a16:creationId xmlns:a16="http://schemas.microsoft.com/office/drawing/2014/main" id="{DE0D1F6D-33FA-4731-8C3C-D0909B6CE20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29400" y="1420892"/>
            <a:ext cx="762000" cy="1005840"/>
          </a:xfrm>
          <a:prstGeom prst="rect">
            <a:avLst/>
          </a:prstGeom>
        </p:spPr>
      </p:pic>
      <p:pic>
        <p:nvPicPr>
          <p:cNvPr id="12" name="Picture 11">
            <a:hlinkClick r:id="rId9"/>
            <a:extLst>
              <a:ext uri="{FF2B5EF4-FFF2-40B4-BE49-F238E27FC236}">
                <a16:creationId xmlns:a16="http://schemas.microsoft.com/office/drawing/2014/main" id="{61D98FD5-5BBE-4FB8-AC79-1501F9B8F05A}"/>
              </a:ext>
            </a:extLst>
          </p:cNvPr>
          <p:cNvPicPr>
            <a:picLocks noChangeAspect="1"/>
          </p:cNvPicPr>
          <p:nvPr/>
        </p:nvPicPr>
        <p:blipFill>
          <a:blip r:embed="rId10"/>
          <a:stretch>
            <a:fillRect/>
          </a:stretch>
        </p:blipFill>
        <p:spPr>
          <a:xfrm>
            <a:off x="352426" y="1434068"/>
            <a:ext cx="786957" cy="845123"/>
          </a:xfrm>
          <a:prstGeom prst="rect">
            <a:avLst/>
          </a:prstGeom>
        </p:spPr>
      </p:pic>
      <p:pic>
        <p:nvPicPr>
          <p:cNvPr id="14" name="Picture 13">
            <a:hlinkClick r:id="rId11"/>
            <a:extLst>
              <a:ext uri="{FF2B5EF4-FFF2-40B4-BE49-F238E27FC236}">
                <a16:creationId xmlns:a16="http://schemas.microsoft.com/office/drawing/2014/main" id="{E5EB6246-5841-429D-A3A2-E6B59F9292E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76528" y="1434067"/>
            <a:ext cx="1261872" cy="2147333"/>
          </a:xfrm>
          <a:prstGeom prst="rect">
            <a:avLst/>
          </a:prstGeom>
        </p:spPr>
      </p:pic>
      <p:pic>
        <p:nvPicPr>
          <p:cNvPr id="18" name="Picture 17">
            <a:hlinkClick r:id="rId13"/>
            <a:extLst>
              <a:ext uri="{FF2B5EF4-FFF2-40B4-BE49-F238E27FC236}">
                <a16:creationId xmlns:a16="http://schemas.microsoft.com/office/drawing/2014/main" id="{10811B1B-E438-4C82-8870-92B9881257B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4800" y="3709324"/>
            <a:ext cx="1578888" cy="2234276"/>
          </a:xfrm>
          <a:prstGeom prst="rect">
            <a:avLst/>
          </a:prstGeom>
        </p:spPr>
      </p:pic>
      <p:pic>
        <p:nvPicPr>
          <p:cNvPr id="19" name="Picture 18">
            <a:hlinkClick r:id="rId15"/>
            <a:extLst>
              <a:ext uri="{FF2B5EF4-FFF2-40B4-BE49-F238E27FC236}">
                <a16:creationId xmlns:a16="http://schemas.microsoft.com/office/drawing/2014/main" id="{C7721FC7-9A48-465F-8288-D4DFEDAE953D}"/>
              </a:ext>
            </a:extLst>
          </p:cNvPr>
          <p:cNvPicPr>
            <a:picLocks noChangeAspect="1"/>
          </p:cNvPicPr>
          <p:nvPr/>
        </p:nvPicPr>
        <p:blipFill>
          <a:blip r:embed="rId16"/>
          <a:stretch>
            <a:fillRect/>
          </a:stretch>
        </p:blipFill>
        <p:spPr>
          <a:xfrm>
            <a:off x="2676525" y="2057399"/>
            <a:ext cx="2276475" cy="2179189"/>
          </a:xfrm>
          <a:prstGeom prst="rect">
            <a:avLst/>
          </a:prstGeom>
        </p:spPr>
      </p:pic>
      <p:sp>
        <p:nvSpPr>
          <p:cNvPr id="20" name="TextBox 19">
            <a:extLst>
              <a:ext uri="{FF2B5EF4-FFF2-40B4-BE49-F238E27FC236}">
                <a16:creationId xmlns:a16="http://schemas.microsoft.com/office/drawing/2014/main" id="{3D3A40E4-5BF9-4061-A9FE-AACB707F8B48}"/>
              </a:ext>
            </a:extLst>
          </p:cNvPr>
          <p:cNvSpPr txBox="1"/>
          <p:nvPr/>
        </p:nvSpPr>
        <p:spPr>
          <a:xfrm>
            <a:off x="5486400" y="2438400"/>
            <a:ext cx="1234249" cy="369332"/>
          </a:xfrm>
          <a:prstGeom prst="rect">
            <a:avLst/>
          </a:prstGeom>
          <a:noFill/>
        </p:spPr>
        <p:txBody>
          <a:bodyPr wrap="none" rtlCol="0">
            <a:spAutoFit/>
          </a:bodyPr>
          <a:lstStyle/>
          <a:p>
            <a:r>
              <a:rPr lang="en-US" dirty="0">
                <a:hlinkClick r:id="rId17"/>
              </a:rPr>
              <a:t>Henri Fayol</a:t>
            </a:r>
            <a:endParaRPr lang="en-US" dirty="0"/>
          </a:p>
        </p:txBody>
      </p:sp>
      <p:pic>
        <p:nvPicPr>
          <p:cNvPr id="23" name="Picture 22">
            <a:hlinkClick r:id="rId18"/>
            <a:extLst>
              <a:ext uri="{FF2B5EF4-FFF2-40B4-BE49-F238E27FC236}">
                <a16:creationId xmlns:a16="http://schemas.microsoft.com/office/drawing/2014/main" id="{58123C21-25D4-4431-8581-9B67BF637CD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105400" y="2819400"/>
            <a:ext cx="990600" cy="1372656"/>
          </a:xfrm>
          <a:prstGeom prst="rect">
            <a:avLst/>
          </a:prstGeom>
        </p:spPr>
      </p:pic>
      <p:sp>
        <p:nvSpPr>
          <p:cNvPr id="26" name="TextBox 25">
            <a:extLst>
              <a:ext uri="{FF2B5EF4-FFF2-40B4-BE49-F238E27FC236}">
                <a16:creationId xmlns:a16="http://schemas.microsoft.com/office/drawing/2014/main" id="{364A82BB-9C2A-467A-93D7-45AABF969A3D}"/>
              </a:ext>
            </a:extLst>
          </p:cNvPr>
          <p:cNvSpPr txBox="1"/>
          <p:nvPr/>
        </p:nvSpPr>
        <p:spPr>
          <a:xfrm>
            <a:off x="304800" y="1064735"/>
            <a:ext cx="1818447" cy="369332"/>
          </a:xfrm>
          <a:prstGeom prst="rect">
            <a:avLst/>
          </a:prstGeom>
          <a:noFill/>
        </p:spPr>
        <p:txBody>
          <a:bodyPr wrap="none" rtlCol="0">
            <a:spAutoFit/>
          </a:bodyPr>
          <a:lstStyle/>
          <a:p>
            <a:r>
              <a:rPr lang="fr-FR" i="1" dirty="0">
                <a:hlinkClick r:id="rId20"/>
              </a:rPr>
              <a:t>Jean-Baptiste Say</a:t>
            </a:r>
            <a:endParaRPr lang="en-US" i="1" dirty="0"/>
          </a:p>
        </p:txBody>
      </p:sp>
      <p:pic>
        <p:nvPicPr>
          <p:cNvPr id="28" name="Picture 27">
            <a:hlinkClick r:id="rId21"/>
            <a:extLst>
              <a:ext uri="{FF2B5EF4-FFF2-40B4-BE49-F238E27FC236}">
                <a16:creationId xmlns:a16="http://schemas.microsoft.com/office/drawing/2014/main" id="{31934316-716C-4776-8BE5-88C0573DB54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096000" y="2820457"/>
            <a:ext cx="1064764" cy="1371599"/>
          </a:xfrm>
          <a:prstGeom prst="rect">
            <a:avLst/>
          </a:prstGeom>
        </p:spPr>
      </p:pic>
      <p:sp>
        <p:nvSpPr>
          <p:cNvPr id="29" name="TextBox 28">
            <a:extLst>
              <a:ext uri="{FF2B5EF4-FFF2-40B4-BE49-F238E27FC236}">
                <a16:creationId xmlns:a16="http://schemas.microsoft.com/office/drawing/2014/main" id="{E2C077B3-54DA-4F65-8347-231D31640971}"/>
              </a:ext>
            </a:extLst>
          </p:cNvPr>
          <p:cNvSpPr txBox="1"/>
          <p:nvPr/>
        </p:nvSpPr>
        <p:spPr>
          <a:xfrm>
            <a:off x="340892" y="5879068"/>
            <a:ext cx="1487908" cy="369332"/>
          </a:xfrm>
          <a:prstGeom prst="rect">
            <a:avLst/>
          </a:prstGeom>
          <a:noFill/>
        </p:spPr>
        <p:txBody>
          <a:bodyPr wrap="none" rtlCol="0">
            <a:spAutoFit/>
          </a:bodyPr>
          <a:lstStyle/>
          <a:p>
            <a:r>
              <a:rPr lang="en-US" dirty="0">
                <a:hlinkClick r:id="rId23"/>
              </a:rPr>
              <a:t>Dale Carnegie</a:t>
            </a:r>
            <a:endParaRPr lang="en-US" dirty="0"/>
          </a:p>
        </p:txBody>
      </p:sp>
      <p:pic>
        <p:nvPicPr>
          <p:cNvPr id="31" name="Picture 30">
            <a:hlinkClick r:id="rId24"/>
            <a:extLst>
              <a:ext uri="{FF2B5EF4-FFF2-40B4-BE49-F238E27FC236}">
                <a16:creationId xmlns:a16="http://schemas.microsoft.com/office/drawing/2014/main" id="{6142A437-412D-496D-B0C2-DE546C512D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362200" y="4495800"/>
            <a:ext cx="4572000" cy="1245870"/>
          </a:xfrm>
          <a:prstGeom prst="rect">
            <a:avLst/>
          </a:prstGeom>
        </p:spPr>
      </p:pic>
      <p:pic>
        <p:nvPicPr>
          <p:cNvPr id="33" name="Picture 32">
            <a:hlinkClick r:id="rId26"/>
            <a:extLst>
              <a:ext uri="{FF2B5EF4-FFF2-40B4-BE49-F238E27FC236}">
                <a16:creationId xmlns:a16="http://schemas.microsoft.com/office/drawing/2014/main" id="{0DF0E97A-505A-4A70-B611-B287A7045CD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989088" y="4337666"/>
            <a:ext cx="1889308" cy="1317228"/>
          </a:xfrm>
          <a:prstGeom prst="rect">
            <a:avLst/>
          </a:prstGeom>
        </p:spPr>
      </p:pic>
      <p:sp>
        <p:nvSpPr>
          <p:cNvPr id="34" name="TextBox 33">
            <a:extLst>
              <a:ext uri="{FF2B5EF4-FFF2-40B4-BE49-F238E27FC236}">
                <a16:creationId xmlns:a16="http://schemas.microsoft.com/office/drawing/2014/main" id="{1BDE0A2E-D3C9-46A7-A7E8-EBEDFB16F0D2}"/>
              </a:ext>
            </a:extLst>
          </p:cNvPr>
          <p:cNvSpPr txBox="1"/>
          <p:nvPr/>
        </p:nvSpPr>
        <p:spPr>
          <a:xfrm>
            <a:off x="6934200" y="5650468"/>
            <a:ext cx="2087751" cy="369332"/>
          </a:xfrm>
          <a:prstGeom prst="rect">
            <a:avLst/>
          </a:prstGeom>
          <a:noFill/>
        </p:spPr>
        <p:txBody>
          <a:bodyPr wrap="none" rtlCol="0">
            <a:spAutoFit/>
          </a:bodyPr>
          <a:lstStyle/>
          <a:p>
            <a:r>
              <a:rPr lang="en-US" dirty="0">
                <a:hlinkClick r:id="rId28"/>
              </a:rPr>
              <a:t>W. Edwards Deming</a:t>
            </a:r>
            <a:endParaRPr lang="en-US" dirty="0"/>
          </a:p>
        </p:txBody>
      </p:sp>
      <p:sp>
        <p:nvSpPr>
          <p:cNvPr id="35" name="TextBox 34">
            <a:extLst>
              <a:ext uri="{FF2B5EF4-FFF2-40B4-BE49-F238E27FC236}">
                <a16:creationId xmlns:a16="http://schemas.microsoft.com/office/drawing/2014/main" id="{2FD0A67F-796F-48BB-B0F0-DA156A13B2E0}"/>
              </a:ext>
            </a:extLst>
          </p:cNvPr>
          <p:cNvSpPr txBox="1"/>
          <p:nvPr/>
        </p:nvSpPr>
        <p:spPr>
          <a:xfrm>
            <a:off x="6553200" y="1066800"/>
            <a:ext cx="1665199" cy="369332"/>
          </a:xfrm>
          <a:prstGeom prst="rect">
            <a:avLst/>
          </a:prstGeom>
          <a:noFill/>
        </p:spPr>
        <p:txBody>
          <a:bodyPr wrap="none" rtlCol="0">
            <a:spAutoFit/>
          </a:bodyPr>
          <a:lstStyle/>
          <a:p>
            <a:r>
              <a:rPr lang="en-US" dirty="0">
                <a:hlinkClick r:id="rId7"/>
              </a:rPr>
              <a:t>Peter F. Drucker</a:t>
            </a:r>
            <a:endParaRPr lang="en-US" dirty="0"/>
          </a:p>
        </p:txBody>
      </p:sp>
    </p:spTree>
    <p:extLst>
      <p:ext uri="{BB962C8B-B14F-4D97-AF65-F5344CB8AC3E}">
        <p14:creationId xmlns:p14="http://schemas.microsoft.com/office/powerpoint/2010/main" val="1206910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5" name="Slide Number Placeholder 4"/>
          <p:cNvSpPr>
            <a:spLocks noGrp="1"/>
          </p:cNvSpPr>
          <p:nvPr>
            <p:ph type="sldNum" sz="quarter" idx="12"/>
          </p:nvPr>
        </p:nvSpPr>
        <p:spPr>
          <a:xfrm>
            <a:off x="8207436" y="5667374"/>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14</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itle 1"/>
          <p:cNvSpPr>
            <a:spLocks noGrp="1"/>
          </p:cNvSpPr>
          <p:nvPr>
            <p:ph type="title"/>
          </p:nvPr>
        </p:nvSpPr>
        <p:spPr>
          <a:xfrm>
            <a:off x="165100" y="63500"/>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14</a:t>
            </a:fld>
            <a:endParaRPr lang="bg-BG" sz="1200" dirty="0">
              <a:solidFill>
                <a:schemeClr val="bg1"/>
              </a:solidFill>
            </a:endParaRPr>
          </a:p>
        </p:txBody>
      </p:sp>
      <p:sp>
        <p:nvSpPr>
          <p:cNvPr id="27" name="Rounded Rectangle 32768"/>
          <p:cNvSpPr>
            <a:spLocks noChangeArrowheads="1"/>
          </p:cNvSpPr>
          <p:nvPr/>
        </p:nvSpPr>
        <p:spPr bwMode="auto">
          <a:xfrm>
            <a:off x="34221" y="908049"/>
            <a:ext cx="4081462" cy="2479675"/>
          </a:xfrm>
          <a:prstGeom prst="roundRect">
            <a:avLst>
              <a:gd name="adj" fmla="val 14315"/>
            </a:avLst>
          </a:prstGeom>
          <a:gradFill rotWithShape="1">
            <a:gsLst>
              <a:gs pos="0">
                <a:schemeClr val="accent6">
                  <a:lumMod val="40000"/>
                  <a:lumOff val="60000"/>
                </a:schemeClr>
              </a:gs>
              <a:gs pos="100000">
                <a:schemeClr val="accent6">
                  <a:lumMod val="20000"/>
                  <a:lumOff val="80000"/>
                </a:schemeClr>
              </a:gs>
            </a:gsLst>
            <a:lin ang="5400000" scaled="1"/>
          </a:gradFill>
          <a:ln w="9525" algn="ctr">
            <a:noFill/>
            <a:round/>
            <a:headEnd/>
            <a:tailEnd/>
          </a:ln>
          <a:effectLst/>
        </p:spPr>
        <p:txBody>
          <a:bodyPr wrap="none" anchor="b" anchorCtr="1"/>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28" name="Picture 188"/>
          <p:cNvSpPr>
            <a:spLocks noChangeArrowheads="1"/>
          </p:cNvSpPr>
          <p:nvPr/>
        </p:nvSpPr>
        <p:spPr bwMode="auto">
          <a:xfrm>
            <a:off x="3599650" y="1102709"/>
            <a:ext cx="328712" cy="317932"/>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pic>
        <p:nvPicPr>
          <p:cNvPr id="29" name="Picture 181"/>
          <p:cNvPicPr>
            <a:picLocks noChangeArrowheads="1"/>
          </p:cNvPicPr>
          <p:nvPr/>
        </p:nvPicPr>
        <p:blipFill>
          <a:blip r:embed="rId5">
            <a:extLst>
              <a:ext uri="{28A0092B-C50C-407E-A947-70E740481C1C}">
                <a14:useLocalDpi xmlns:a14="http://schemas.microsoft.com/office/drawing/2010/main" val="0"/>
              </a:ext>
            </a:extLst>
          </a:blip>
          <a:srcRect b="35027"/>
          <a:stretch>
            <a:fillRect/>
          </a:stretch>
        </p:blipFill>
        <p:spPr bwMode="auto">
          <a:xfrm>
            <a:off x="1580446" y="1074737"/>
            <a:ext cx="98425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82"/>
          <p:cNvPicPr>
            <a:picLocks noChangeArrowheads="1"/>
          </p:cNvPicPr>
          <p:nvPr/>
        </p:nvPicPr>
        <p:blipFill>
          <a:blip r:embed="rId6">
            <a:extLst>
              <a:ext uri="{28A0092B-C50C-407E-A947-70E740481C1C}">
                <a14:useLocalDpi xmlns:a14="http://schemas.microsoft.com/office/drawing/2010/main" val="0"/>
              </a:ext>
            </a:extLst>
          </a:blip>
          <a:srcRect b="34026"/>
          <a:stretch>
            <a:fillRect/>
          </a:stretch>
        </p:blipFill>
        <p:spPr bwMode="auto">
          <a:xfrm>
            <a:off x="177096" y="998537"/>
            <a:ext cx="98425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86"/>
          <p:cNvPicPr>
            <a:picLocks noChangeAspect="1" noChangeArrowheads="1"/>
          </p:cNvPicPr>
          <p:nvPr/>
        </p:nvPicPr>
        <p:blipFill>
          <a:blip r:embed="rId7">
            <a:extLst>
              <a:ext uri="{28A0092B-C50C-407E-A947-70E740481C1C}">
                <a14:useLocalDpi xmlns:a14="http://schemas.microsoft.com/office/drawing/2010/main" val="0"/>
              </a:ext>
            </a:extLst>
          </a:blip>
          <a:srcRect b="34363"/>
          <a:stretch>
            <a:fillRect/>
          </a:stretch>
        </p:blipFill>
        <p:spPr bwMode="auto">
          <a:xfrm>
            <a:off x="2996496" y="1042987"/>
            <a:ext cx="957262"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Picture 187"/>
          <p:cNvSpPr>
            <a:spLocks noChangeArrowheads="1"/>
          </p:cNvSpPr>
          <p:nvPr/>
        </p:nvSpPr>
        <p:spPr bwMode="auto">
          <a:xfrm>
            <a:off x="3473995" y="1170386"/>
            <a:ext cx="454532" cy="318343"/>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sp>
        <p:nvSpPr>
          <p:cNvPr id="33" name="Oval 192"/>
          <p:cNvSpPr>
            <a:spLocks noChangeArrowheads="1"/>
          </p:cNvSpPr>
          <p:nvPr/>
        </p:nvSpPr>
        <p:spPr bwMode="auto">
          <a:xfrm>
            <a:off x="824796" y="2179637"/>
            <a:ext cx="2381250"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34" name="Text Box 172"/>
          <p:cNvSpPr txBox="1">
            <a:spLocks noChangeArrowheads="1"/>
          </p:cNvSpPr>
          <p:nvPr/>
        </p:nvSpPr>
        <p:spPr bwMode="auto">
          <a:xfrm>
            <a:off x="1739853" y="2301874"/>
            <a:ext cx="816249"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Contracts</a:t>
            </a:r>
            <a:endParaRPr lang="bg-BG" sz="1400" b="0" dirty="0">
              <a:solidFill>
                <a:schemeClr val="accent6">
                  <a:lumMod val="50000"/>
                </a:schemeClr>
              </a:solidFill>
              <a:latin typeface="Arial Narrow" pitchFamily="34" charset="0"/>
            </a:endParaRPr>
          </a:p>
        </p:txBody>
      </p:sp>
      <p:sp>
        <p:nvSpPr>
          <p:cNvPr id="35" name="Text Box 173"/>
          <p:cNvSpPr txBox="1">
            <a:spLocks noChangeArrowheads="1"/>
          </p:cNvSpPr>
          <p:nvPr/>
        </p:nvSpPr>
        <p:spPr bwMode="auto">
          <a:xfrm>
            <a:off x="2921921" y="2300287"/>
            <a:ext cx="1273105"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Correspondence</a:t>
            </a:r>
            <a:endParaRPr lang="bg-BG" sz="1400" b="0" dirty="0">
              <a:solidFill>
                <a:schemeClr val="accent6">
                  <a:lumMod val="50000"/>
                </a:schemeClr>
              </a:solidFill>
              <a:latin typeface="Arial Narrow" pitchFamily="34" charset="0"/>
            </a:endParaRPr>
          </a:p>
        </p:txBody>
      </p:sp>
      <p:sp>
        <p:nvSpPr>
          <p:cNvPr id="36" name="Text Box 171"/>
          <p:cNvSpPr txBox="1">
            <a:spLocks noChangeArrowheads="1"/>
          </p:cNvSpPr>
          <p:nvPr/>
        </p:nvSpPr>
        <p:spPr bwMode="auto">
          <a:xfrm>
            <a:off x="276349" y="2301874"/>
            <a:ext cx="780983"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Finances</a:t>
            </a:r>
            <a:endParaRPr lang="bg-BG" sz="1400" b="0" dirty="0">
              <a:solidFill>
                <a:schemeClr val="accent6">
                  <a:lumMod val="50000"/>
                </a:schemeClr>
              </a:solidFill>
              <a:latin typeface="Arial Narrow" pitchFamily="34" charset="0"/>
            </a:endParaRPr>
          </a:p>
        </p:txBody>
      </p:sp>
      <p:sp>
        <p:nvSpPr>
          <p:cNvPr id="37" name="Text Box 189"/>
          <p:cNvSpPr txBox="1">
            <a:spLocks noChangeArrowheads="1"/>
          </p:cNvSpPr>
          <p:nvPr/>
        </p:nvSpPr>
        <p:spPr bwMode="auto">
          <a:xfrm>
            <a:off x="891688" y="723899"/>
            <a:ext cx="254909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2000" b="0" dirty="0">
                <a:solidFill>
                  <a:schemeClr val="accent6">
                    <a:lumMod val="50000"/>
                  </a:schemeClr>
                </a:solidFill>
                <a:latin typeface="Arial" pitchFamily="34" charset="0"/>
              </a:rPr>
              <a:t>Incoming documents</a:t>
            </a:r>
            <a:endParaRPr lang="bg-BG" sz="2000" b="0" dirty="0">
              <a:solidFill>
                <a:schemeClr val="accent6">
                  <a:lumMod val="50000"/>
                </a:schemeClr>
              </a:solidFill>
              <a:latin typeface="Arial" pitchFamily="34" charset="0"/>
            </a:endParaRPr>
          </a:p>
        </p:txBody>
      </p:sp>
      <p:sp>
        <p:nvSpPr>
          <p:cNvPr id="38" name="Text Box 14"/>
          <p:cNvSpPr txBox="1">
            <a:spLocks noChangeArrowheads="1"/>
          </p:cNvSpPr>
          <p:nvPr/>
        </p:nvSpPr>
        <p:spPr bwMode="auto">
          <a:xfrm>
            <a:off x="40571" y="2595562"/>
            <a:ext cx="41767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eaLnBrk="1" hangingPunct="1">
              <a:spcBef>
                <a:spcPct val="50000"/>
              </a:spcBef>
            </a:pPr>
            <a:r>
              <a:rPr lang="en-US" sz="1400" dirty="0">
                <a:solidFill>
                  <a:schemeClr val="accent6">
                    <a:lumMod val="50000"/>
                  </a:schemeClr>
                </a:solidFill>
              </a:rPr>
              <a:t>Documents arriving in the company </a:t>
            </a:r>
            <a:r>
              <a:rPr lang="bg-BG" sz="1400" dirty="0">
                <a:solidFill>
                  <a:schemeClr val="accent6">
                    <a:lumMod val="50000"/>
                  </a:schemeClr>
                </a:solidFill>
              </a:rPr>
              <a:t>(</a:t>
            </a:r>
            <a:r>
              <a:rPr lang="en-US" sz="1400" dirty="0">
                <a:solidFill>
                  <a:schemeClr val="accent6">
                    <a:lumMod val="50000"/>
                  </a:schemeClr>
                </a:solidFill>
              </a:rPr>
              <a:t>snail mail</a:t>
            </a:r>
            <a:r>
              <a:rPr lang="bg-BG" sz="1400" dirty="0">
                <a:solidFill>
                  <a:schemeClr val="accent6">
                    <a:lumMod val="50000"/>
                  </a:schemeClr>
                </a:solidFill>
              </a:rPr>
              <a:t>) </a:t>
            </a:r>
            <a:r>
              <a:rPr lang="en-US" sz="1400" dirty="0">
                <a:solidFill>
                  <a:schemeClr val="accent6">
                    <a:lumMod val="50000"/>
                  </a:schemeClr>
                </a:solidFill>
              </a:rPr>
              <a:t>or electronically </a:t>
            </a:r>
            <a:r>
              <a:rPr lang="bg-BG" sz="1400" dirty="0">
                <a:solidFill>
                  <a:schemeClr val="accent6">
                    <a:lumMod val="50000"/>
                  </a:schemeClr>
                </a:solidFill>
              </a:rPr>
              <a:t>(</a:t>
            </a:r>
            <a:r>
              <a:rPr lang="en-US" sz="1400" dirty="0">
                <a:solidFill>
                  <a:schemeClr val="accent6">
                    <a:lumMod val="50000"/>
                  </a:schemeClr>
                </a:solidFill>
              </a:rPr>
              <a:t>fax</a:t>
            </a:r>
            <a:r>
              <a:rPr lang="bg-BG" sz="1400" dirty="0">
                <a:solidFill>
                  <a:schemeClr val="accent6">
                    <a:lumMod val="50000"/>
                  </a:schemeClr>
                </a:solidFill>
              </a:rPr>
              <a:t>/</a:t>
            </a:r>
            <a:r>
              <a:rPr lang="en-US" sz="1400" dirty="0">
                <a:solidFill>
                  <a:schemeClr val="accent6">
                    <a:lumMod val="50000"/>
                  </a:schemeClr>
                </a:solidFill>
              </a:rPr>
              <a:t>E</a:t>
            </a:r>
            <a:r>
              <a:rPr lang="bg-BG" sz="1400" dirty="0" err="1">
                <a:solidFill>
                  <a:schemeClr val="accent6">
                    <a:lumMod val="50000"/>
                  </a:schemeClr>
                </a:solidFill>
              </a:rPr>
              <a:t>mail</a:t>
            </a:r>
            <a:r>
              <a:rPr lang="bg-BG" sz="1400" dirty="0">
                <a:solidFill>
                  <a:schemeClr val="accent6">
                    <a:lumMod val="50000"/>
                  </a:schemeClr>
                </a:solidFill>
              </a:rPr>
              <a:t>)</a:t>
            </a:r>
          </a:p>
        </p:txBody>
      </p:sp>
      <p:grpSp>
        <p:nvGrpSpPr>
          <p:cNvPr id="39" name="Group 25"/>
          <p:cNvGrpSpPr>
            <a:grpSpLocks/>
          </p:cNvGrpSpPr>
          <p:nvPr/>
        </p:nvGrpSpPr>
        <p:grpSpPr bwMode="auto">
          <a:xfrm>
            <a:off x="3641021" y="2235199"/>
            <a:ext cx="2000250" cy="2252465"/>
            <a:chOff x="3728" y="1834"/>
            <a:chExt cx="1311" cy="1311"/>
          </a:xfrm>
        </p:grpSpPr>
        <p:sp>
          <p:nvSpPr>
            <p:cNvPr id="40" name="Oval 39"/>
            <p:cNvSpPr>
              <a:spLocks noChangeArrowheads="1"/>
            </p:cNvSpPr>
            <p:nvPr/>
          </p:nvSpPr>
          <p:spPr bwMode="auto">
            <a:xfrm>
              <a:off x="3728" y="1834"/>
              <a:ext cx="1311" cy="1311"/>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cap="flat" cmpd="sng" algn="ctr">
              <a:noFill/>
              <a:prstDash val="solid"/>
              <a:round/>
              <a:headEnd type="none" w="med" len="med"/>
              <a:tailEnd type="none" w="med" len="med"/>
            </a:ln>
            <a:effectLst/>
          </p:spPr>
          <p:txBody>
            <a:bodyPr wrap="none" anchor="ctr"/>
            <a:lstStyle/>
            <a:p>
              <a:pPr algn="ctr">
                <a:defRPr/>
              </a:pPr>
              <a:endParaRPr lang="en-US" sz="2000" b="0">
                <a:solidFill>
                  <a:schemeClr val="accent2"/>
                </a:solidFill>
                <a:latin typeface="Arial" pitchFamily="34" charset="0"/>
              </a:endParaRPr>
            </a:p>
          </p:txBody>
        </p:sp>
        <p:pic>
          <p:nvPicPr>
            <p:cNvPr id="41" name="Rectangle 276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5" y="2028"/>
              <a:ext cx="756" cy="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2" name="Picture 118" descr="fax"/>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4200" y="1084262"/>
            <a:ext cx="1223962"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ounded Rectangle 32768"/>
          <p:cNvSpPr>
            <a:spLocks noChangeArrowheads="1"/>
          </p:cNvSpPr>
          <p:nvPr/>
        </p:nvSpPr>
        <p:spPr bwMode="auto">
          <a:xfrm>
            <a:off x="5160987" y="3371848"/>
            <a:ext cx="3509079" cy="2479675"/>
          </a:xfrm>
          <a:prstGeom prst="roundRect">
            <a:avLst>
              <a:gd name="adj" fmla="val 14315"/>
            </a:avLst>
          </a:prstGeom>
          <a:gradFill rotWithShape="1">
            <a:gsLst>
              <a:gs pos="0">
                <a:schemeClr val="accent6">
                  <a:lumMod val="40000"/>
                  <a:lumOff val="60000"/>
                </a:schemeClr>
              </a:gs>
              <a:gs pos="100000">
                <a:schemeClr val="accent6">
                  <a:lumMod val="20000"/>
                  <a:lumOff val="80000"/>
                </a:schemeClr>
              </a:gs>
            </a:gsLst>
            <a:lin ang="5400000" scaled="1"/>
          </a:gradFill>
          <a:ln w="9525" algn="ctr">
            <a:noFill/>
            <a:round/>
            <a:headEnd/>
            <a:tailEnd/>
          </a:ln>
          <a:effectLst/>
        </p:spPr>
        <p:txBody>
          <a:bodyPr wrap="none" anchor="b" anchorCtr="1"/>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44" name="Picture 188"/>
          <p:cNvSpPr>
            <a:spLocks noChangeArrowheads="1"/>
          </p:cNvSpPr>
          <p:nvPr/>
        </p:nvSpPr>
        <p:spPr bwMode="auto">
          <a:xfrm>
            <a:off x="9200350" y="3590321"/>
            <a:ext cx="328712" cy="317932"/>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pic>
        <p:nvPicPr>
          <p:cNvPr id="45" name="Picture 186"/>
          <p:cNvPicPr>
            <a:picLocks noChangeAspect="1" noChangeArrowheads="1"/>
          </p:cNvPicPr>
          <p:nvPr/>
        </p:nvPicPr>
        <p:blipFill>
          <a:blip r:embed="rId7">
            <a:extLst>
              <a:ext uri="{28A0092B-C50C-407E-A947-70E740481C1C}">
                <a14:useLocalDpi xmlns:a14="http://schemas.microsoft.com/office/drawing/2010/main" val="0"/>
              </a:ext>
            </a:extLst>
          </a:blip>
          <a:srcRect b="34363"/>
          <a:stretch>
            <a:fillRect/>
          </a:stretch>
        </p:blipFill>
        <p:spPr bwMode="auto">
          <a:xfrm>
            <a:off x="7675652" y="3651281"/>
            <a:ext cx="957262"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Picture 187"/>
          <p:cNvSpPr>
            <a:spLocks noChangeArrowheads="1"/>
          </p:cNvSpPr>
          <p:nvPr/>
        </p:nvSpPr>
        <p:spPr bwMode="auto">
          <a:xfrm>
            <a:off x="9074695" y="3657998"/>
            <a:ext cx="454532" cy="318343"/>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sp>
        <p:nvSpPr>
          <p:cNvPr id="47" name="Oval 192"/>
          <p:cNvSpPr>
            <a:spLocks noChangeArrowheads="1"/>
          </p:cNvSpPr>
          <p:nvPr/>
        </p:nvSpPr>
        <p:spPr bwMode="auto">
          <a:xfrm>
            <a:off x="6425496" y="4667249"/>
            <a:ext cx="2381250"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48" name="Text Box 172"/>
          <p:cNvSpPr txBox="1">
            <a:spLocks noChangeArrowheads="1"/>
          </p:cNvSpPr>
          <p:nvPr/>
        </p:nvSpPr>
        <p:spPr bwMode="auto">
          <a:xfrm>
            <a:off x="6493256" y="4866717"/>
            <a:ext cx="1095172"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Memorandum</a:t>
            </a:r>
            <a:endParaRPr lang="bg-BG" sz="1400" b="0" dirty="0">
              <a:solidFill>
                <a:schemeClr val="accent6">
                  <a:lumMod val="50000"/>
                </a:schemeClr>
              </a:solidFill>
              <a:latin typeface="Arial Narrow" pitchFamily="34" charset="0"/>
            </a:endParaRPr>
          </a:p>
        </p:txBody>
      </p:sp>
      <p:sp>
        <p:nvSpPr>
          <p:cNvPr id="49" name="Text Box 173"/>
          <p:cNvSpPr txBox="1">
            <a:spLocks noChangeArrowheads="1"/>
          </p:cNvSpPr>
          <p:nvPr/>
        </p:nvSpPr>
        <p:spPr bwMode="auto">
          <a:xfrm>
            <a:off x="7517730" y="4866717"/>
            <a:ext cx="1273105"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Correspondence</a:t>
            </a:r>
            <a:endParaRPr lang="bg-BG" sz="1400" b="0" dirty="0">
              <a:solidFill>
                <a:schemeClr val="accent6">
                  <a:lumMod val="50000"/>
                </a:schemeClr>
              </a:solidFill>
              <a:latin typeface="Arial Narrow" pitchFamily="34" charset="0"/>
            </a:endParaRPr>
          </a:p>
        </p:txBody>
      </p:sp>
      <p:sp>
        <p:nvSpPr>
          <p:cNvPr id="50" name="Text Box 171"/>
          <p:cNvSpPr txBox="1">
            <a:spLocks noChangeArrowheads="1"/>
          </p:cNvSpPr>
          <p:nvPr/>
        </p:nvSpPr>
        <p:spPr bwMode="auto">
          <a:xfrm>
            <a:off x="5532503" y="4823362"/>
            <a:ext cx="635110"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Orders</a:t>
            </a:r>
            <a:endParaRPr lang="bg-BG" sz="1400" b="0" dirty="0">
              <a:solidFill>
                <a:schemeClr val="accent6">
                  <a:lumMod val="50000"/>
                </a:schemeClr>
              </a:solidFill>
              <a:latin typeface="Arial Narrow" pitchFamily="34" charset="0"/>
            </a:endParaRPr>
          </a:p>
        </p:txBody>
      </p:sp>
      <p:sp>
        <p:nvSpPr>
          <p:cNvPr id="51" name="Text Box 189"/>
          <p:cNvSpPr txBox="1">
            <a:spLocks noChangeArrowheads="1"/>
          </p:cNvSpPr>
          <p:nvPr/>
        </p:nvSpPr>
        <p:spPr bwMode="auto">
          <a:xfrm>
            <a:off x="5554023" y="3211512"/>
            <a:ext cx="2549096" cy="43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2000" b="0" dirty="0">
                <a:solidFill>
                  <a:schemeClr val="accent6">
                    <a:lumMod val="50000"/>
                  </a:schemeClr>
                </a:solidFill>
                <a:latin typeface="Arial" pitchFamily="34" charset="0"/>
              </a:rPr>
              <a:t>Outgoing documents</a:t>
            </a:r>
            <a:endParaRPr lang="bg-BG" sz="2000" b="0" dirty="0">
              <a:solidFill>
                <a:schemeClr val="accent6">
                  <a:lumMod val="50000"/>
                </a:schemeClr>
              </a:solidFill>
              <a:latin typeface="Arial" pitchFamily="34" charset="0"/>
            </a:endParaRPr>
          </a:p>
        </p:txBody>
      </p:sp>
      <p:sp>
        <p:nvSpPr>
          <p:cNvPr id="52" name="Text Box 28"/>
          <p:cNvSpPr txBox="1">
            <a:spLocks noChangeArrowheads="1"/>
          </p:cNvSpPr>
          <p:nvPr/>
        </p:nvSpPr>
        <p:spPr bwMode="auto">
          <a:xfrm>
            <a:off x="5130026" y="5184112"/>
            <a:ext cx="367672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eaLnBrk="1" hangingPunct="1">
              <a:spcBef>
                <a:spcPct val="50000"/>
              </a:spcBef>
            </a:pPr>
            <a:r>
              <a:rPr lang="en-US" sz="1600" dirty="0">
                <a:solidFill>
                  <a:schemeClr val="accent6">
                    <a:lumMod val="50000"/>
                  </a:schemeClr>
                </a:solidFill>
              </a:rPr>
              <a:t>Documents are created and maintained electronically throughout a fax server.</a:t>
            </a:r>
            <a:endParaRPr lang="bg-BG" sz="1600" dirty="0">
              <a:solidFill>
                <a:schemeClr val="accent6">
                  <a:lumMod val="50000"/>
                </a:schemeClr>
              </a:solidFill>
            </a:endParaRPr>
          </a:p>
        </p:txBody>
      </p:sp>
      <p:pic>
        <p:nvPicPr>
          <p:cNvPr id="53" name="Picture 54" descr="Word fi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50628" y="3585268"/>
            <a:ext cx="1354138"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2" descr="Acroba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56516" y="3618605"/>
            <a:ext cx="1319212"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 Box 7"/>
          <p:cNvSpPr txBox="1">
            <a:spLocks noChangeArrowheads="1"/>
          </p:cNvSpPr>
          <p:nvPr/>
        </p:nvSpPr>
        <p:spPr bwMode="auto">
          <a:xfrm>
            <a:off x="6160383" y="2141537"/>
            <a:ext cx="184150" cy="579437"/>
          </a:xfrm>
          <a:prstGeom prst="rect">
            <a:avLst/>
          </a:prstGeom>
          <a:noFill/>
          <a:ln w="19050" algn="ctr">
            <a:noFill/>
            <a:miter lim="800000"/>
            <a:headEnd/>
            <a:tailEnd/>
          </a:ln>
          <a:effectLst>
            <a:prstShdw prst="shdw17" dist="17961" dir="2700000">
              <a:schemeClr val="accent1">
                <a:gamma/>
                <a:shade val="60000"/>
                <a:invGamma/>
              </a:schemeClr>
            </a:prstShdw>
          </a:effectLst>
        </p:spPr>
        <p:txBody>
          <a:bodyPr wrap="none">
            <a:spAutoFit/>
          </a:bodyPr>
          <a:lstStyle/>
          <a:p>
            <a:pPr algn="ctr" eaLnBrk="0" hangingPunct="0">
              <a:defRPr/>
            </a:pPr>
            <a:endParaRPr lang="en-US" sz="3200" b="0">
              <a:solidFill>
                <a:schemeClr val="accent2"/>
              </a:solidFill>
              <a:latin typeface="Times New Roman" pitchFamily="18" charset="0"/>
              <a:cs typeface="Arial" pitchFamily="34" charset="0"/>
            </a:endParaRPr>
          </a:p>
        </p:txBody>
      </p:sp>
      <p:pic>
        <p:nvPicPr>
          <p:cNvPr id="56" name="Picture 113" descr="mozilla-thunderbi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5371" y="3748087"/>
            <a:ext cx="116205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 name="Shape 198672"/>
          <p:cNvGrpSpPr>
            <a:grpSpLocks/>
          </p:cNvGrpSpPr>
          <p:nvPr/>
        </p:nvGrpSpPr>
        <p:grpSpPr bwMode="auto">
          <a:xfrm rot="3691217">
            <a:off x="3826621" y="1472778"/>
            <a:ext cx="1571625" cy="646113"/>
            <a:chOff x="1590" y="2158"/>
            <a:chExt cx="914" cy="407"/>
          </a:xfrm>
        </p:grpSpPr>
        <p:pic>
          <p:nvPicPr>
            <p:cNvPr id="58"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 Box 35"/>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60" name="Shape 198672"/>
          <p:cNvGrpSpPr>
            <a:grpSpLocks/>
          </p:cNvGrpSpPr>
          <p:nvPr/>
        </p:nvGrpSpPr>
        <p:grpSpPr bwMode="auto">
          <a:xfrm rot="5438920" flipH="1">
            <a:off x="7445099" y="2456171"/>
            <a:ext cx="1584325" cy="822325"/>
            <a:chOff x="1590" y="2158"/>
            <a:chExt cx="914" cy="407"/>
          </a:xfrm>
        </p:grpSpPr>
        <p:pic>
          <p:nvPicPr>
            <p:cNvPr id="61"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 Box 38"/>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63" name="Shape 198672"/>
          <p:cNvGrpSpPr>
            <a:grpSpLocks/>
          </p:cNvGrpSpPr>
          <p:nvPr/>
        </p:nvGrpSpPr>
        <p:grpSpPr bwMode="auto">
          <a:xfrm rot="13830019" flipH="1">
            <a:off x="3735121" y="4171450"/>
            <a:ext cx="1584325" cy="822325"/>
            <a:chOff x="1590" y="2158"/>
            <a:chExt cx="914" cy="407"/>
          </a:xfrm>
        </p:grpSpPr>
        <p:pic>
          <p:nvPicPr>
            <p:cNvPr id="64"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 Box 41"/>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66" name="Shape 198672"/>
          <p:cNvGrpSpPr>
            <a:grpSpLocks/>
          </p:cNvGrpSpPr>
          <p:nvPr/>
        </p:nvGrpSpPr>
        <p:grpSpPr bwMode="auto">
          <a:xfrm rot="-7219054">
            <a:off x="441414" y="3707606"/>
            <a:ext cx="1571625" cy="646112"/>
            <a:chOff x="1590" y="2158"/>
            <a:chExt cx="914" cy="407"/>
          </a:xfrm>
        </p:grpSpPr>
        <p:pic>
          <p:nvPicPr>
            <p:cNvPr id="67"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 Box 44"/>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sp>
        <p:nvSpPr>
          <p:cNvPr id="69" name="Text Box 45"/>
          <p:cNvSpPr txBox="1">
            <a:spLocks noChangeArrowheads="1"/>
          </p:cNvSpPr>
          <p:nvPr/>
        </p:nvSpPr>
        <p:spPr bwMode="auto">
          <a:xfrm>
            <a:off x="1474120" y="4792085"/>
            <a:ext cx="2232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2000" dirty="0">
                <a:solidFill>
                  <a:schemeClr val="accent6">
                    <a:lumMod val="50000"/>
                  </a:schemeClr>
                </a:solidFill>
              </a:rPr>
              <a:t>Input</a:t>
            </a:r>
            <a:endParaRPr lang="bg-BG" sz="2000" dirty="0">
              <a:solidFill>
                <a:schemeClr val="accent6">
                  <a:lumMod val="50000"/>
                </a:schemeClr>
              </a:solidFill>
            </a:endParaRPr>
          </a:p>
        </p:txBody>
      </p:sp>
      <p:sp>
        <p:nvSpPr>
          <p:cNvPr id="70" name="Text Box 46"/>
          <p:cNvSpPr txBox="1">
            <a:spLocks noChangeArrowheads="1"/>
          </p:cNvSpPr>
          <p:nvPr/>
        </p:nvSpPr>
        <p:spPr bwMode="auto">
          <a:xfrm>
            <a:off x="8103119" y="1488729"/>
            <a:ext cx="2232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2000" dirty="0">
                <a:solidFill>
                  <a:schemeClr val="accent6">
                    <a:lumMod val="50000"/>
                  </a:schemeClr>
                </a:solidFill>
              </a:rPr>
              <a:t>Exit</a:t>
            </a:r>
            <a:endParaRPr lang="bg-BG" sz="2000" dirty="0">
              <a:solidFill>
                <a:schemeClr val="accent6">
                  <a:lumMod val="50000"/>
                </a:schemeClr>
              </a:solidFill>
            </a:endParaRPr>
          </a:p>
        </p:txBody>
      </p:sp>
      <p:sp>
        <p:nvSpPr>
          <p:cNvPr id="71" name="Text Box 47"/>
          <p:cNvSpPr txBox="1">
            <a:spLocks noChangeArrowheads="1"/>
          </p:cNvSpPr>
          <p:nvPr/>
        </p:nvSpPr>
        <p:spPr bwMode="auto">
          <a:xfrm>
            <a:off x="3341397" y="4179887"/>
            <a:ext cx="2159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eaLnBrk="1" hangingPunct="1">
              <a:spcBef>
                <a:spcPct val="50000"/>
              </a:spcBef>
            </a:pPr>
            <a:r>
              <a:rPr lang="bg-BG" sz="1400" dirty="0"/>
              <a:t>EMC</a:t>
            </a:r>
            <a:r>
              <a:rPr lang="en-US" sz="1400" dirty="0"/>
              <a:t> </a:t>
            </a:r>
            <a:r>
              <a:rPr lang="bg-BG" sz="1400" dirty="0" err="1"/>
              <a:t>Documentum</a:t>
            </a:r>
            <a:endParaRPr lang="bg-BG" sz="1400" dirty="0"/>
          </a:p>
        </p:txBody>
      </p:sp>
      <p:pic>
        <p:nvPicPr>
          <p:cNvPr id="4" name="Picture 3">
            <a:hlinkClick r:id="rId14"/>
            <a:extLst>
              <a:ext uri="{FF2B5EF4-FFF2-40B4-BE49-F238E27FC236}">
                <a16:creationId xmlns:a16="http://schemas.microsoft.com/office/drawing/2014/main" id="{BEAC21D1-BAF1-44BB-80BD-D6202392BE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30040" y="4953000"/>
            <a:ext cx="3901440" cy="1828800"/>
          </a:xfrm>
          <a:prstGeom prst="rect">
            <a:avLst/>
          </a:prstGeom>
        </p:spPr>
      </p:pic>
      <p:pic>
        <p:nvPicPr>
          <p:cNvPr id="10" name="Picture 9">
            <a:hlinkClick r:id="rId16"/>
            <a:extLst>
              <a:ext uri="{FF2B5EF4-FFF2-40B4-BE49-F238E27FC236}">
                <a16:creationId xmlns:a16="http://schemas.microsoft.com/office/drawing/2014/main" id="{2B6349AF-7A57-45E2-A745-604E914F9D1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13293" y="-261938"/>
            <a:ext cx="4333875" cy="4333875"/>
          </a:xfrm>
          <a:prstGeom prst="rect">
            <a:avLst/>
          </a:prstGeom>
        </p:spPr>
      </p:pic>
      <p:pic>
        <p:nvPicPr>
          <p:cNvPr id="12" name="Picture 11">
            <a:hlinkClick r:id="rId18"/>
            <a:extLst>
              <a:ext uri="{FF2B5EF4-FFF2-40B4-BE49-F238E27FC236}">
                <a16:creationId xmlns:a16="http://schemas.microsoft.com/office/drawing/2014/main" id="{6261A850-6BC4-4182-949F-63EFBA52CB59}"/>
              </a:ext>
            </a:extLst>
          </p:cNvPr>
          <p:cNvPicPr>
            <a:picLocks noChangeAspect="1"/>
          </p:cNvPicPr>
          <p:nvPr/>
        </p:nvPicPr>
        <p:blipFill>
          <a:blip r:embed="rId19"/>
          <a:stretch>
            <a:fillRect/>
          </a:stretch>
        </p:blipFill>
        <p:spPr>
          <a:xfrm>
            <a:off x="1781524" y="1538524"/>
            <a:ext cx="5580952" cy="3780952"/>
          </a:xfrm>
          <a:prstGeom prst="rect">
            <a:avLst/>
          </a:prstGeom>
        </p:spPr>
      </p:pic>
    </p:spTree>
    <p:extLst>
      <p:ext uri="{BB962C8B-B14F-4D97-AF65-F5344CB8AC3E}">
        <p14:creationId xmlns:p14="http://schemas.microsoft.com/office/powerpoint/2010/main" val="87594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left)">
                                      <p:cBhvr>
                                        <p:cTn id="15" dur="500"/>
                                        <p:tgtEl>
                                          <p:spTgt spid="6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9" name="Title 1"/>
          <p:cNvSpPr>
            <a:spLocks noGrp="1"/>
          </p:cNvSpPr>
          <p:nvPr>
            <p:ph type="title"/>
          </p:nvPr>
        </p:nvSpPr>
        <p:spPr>
          <a:xfrm>
            <a:off x="165100" y="63500"/>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15</a:t>
            </a:fld>
            <a:endParaRPr lang="bg-BG" sz="1200" dirty="0">
              <a:solidFill>
                <a:schemeClr val="bg1"/>
              </a:solidFill>
            </a:endParaRPr>
          </a:p>
        </p:txBody>
      </p:sp>
      <p:grpSp>
        <p:nvGrpSpPr>
          <p:cNvPr id="131" name="Group 106"/>
          <p:cNvGrpSpPr>
            <a:grpSpLocks/>
          </p:cNvGrpSpPr>
          <p:nvPr/>
        </p:nvGrpSpPr>
        <p:grpSpPr bwMode="auto">
          <a:xfrm>
            <a:off x="4063999" y="5032376"/>
            <a:ext cx="1103313" cy="1282700"/>
            <a:chOff x="762" y="2006"/>
            <a:chExt cx="642" cy="808"/>
          </a:xfrm>
        </p:grpSpPr>
        <p:sp>
          <p:nvSpPr>
            <p:cNvPr id="132" name="Rectangle 107"/>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33" name="Group 108"/>
            <p:cNvGrpSpPr>
              <a:grpSpLocks/>
            </p:cNvGrpSpPr>
            <p:nvPr/>
          </p:nvGrpSpPr>
          <p:grpSpPr bwMode="auto">
            <a:xfrm>
              <a:off x="793" y="2034"/>
              <a:ext cx="584" cy="753"/>
              <a:chOff x="1428" y="1374"/>
              <a:chExt cx="851" cy="1097"/>
            </a:xfrm>
          </p:grpSpPr>
          <p:pic>
            <p:nvPicPr>
              <p:cNvPr id="134" name="Picture 109"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 name="Rectangle 110"/>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36" name="Rectangle 111"/>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sp>
        <p:nvSpPr>
          <p:cNvPr id="137" name="AutoShape 43"/>
          <p:cNvSpPr>
            <a:spLocks noChangeArrowheads="1"/>
          </p:cNvSpPr>
          <p:nvPr/>
        </p:nvSpPr>
        <p:spPr bwMode="auto">
          <a:xfrm rot="5400000">
            <a:off x="3975098" y="2868613"/>
            <a:ext cx="1173165" cy="3154363"/>
          </a:xfrm>
          <a:prstGeom prst="rightArrow">
            <a:avLst>
              <a:gd name="adj1" fmla="val 41148"/>
              <a:gd name="adj2" fmla="val 17319"/>
            </a:avLst>
          </a:prstGeom>
          <a:ln/>
        </p:spPr>
        <p:style>
          <a:lnRef idx="0">
            <a:schemeClr val="accent6"/>
          </a:lnRef>
          <a:fillRef idx="3">
            <a:schemeClr val="accent6"/>
          </a:fillRef>
          <a:effectRef idx="3">
            <a:schemeClr val="accent6"/>
          </a:effectRef>
          <a:fontRef idx="minor">
            <a:schemeClr val="lt1"/>
          </a:fontRef>
        </p:style>
        <p:txBody>
          <a:bodyPr rot="10800000" vert="eaVert" wrap="none" anchor="ctr"/>
          <a:lstStyle/>
          <a:p>
            <a:pPr eaLnBrk="0" hangingPunct="0"/>
            <a:endParaRPr lang="en-US" sz="3200" b="0">
              <a:solidFill>
                <a:schemeClr val="accent2"/>
              </a:solidFill>
              <a:latin typeface="Times New Roman" pitchFamily="18" charset="0"/>
              <a:cs typeface="Arial" pitchFamily="34" charset="0"/>
            </a:endParaRPr>
          </a:p>
        </p:txBody>
      </p:sp>
      <p:sp>
        <p:nvSpPr>
          <p:cNvPr id="138" name="Rounded Rectangle 27648"/>
          <p:cNvSpPr>
            <a:spLocks noChangeArrowheads="1"/>
          </p:cNvSpPr>
          <p:nvPr/>
        </p:nvSpPr>
        <p:spPr bwMode="auto">
          <a:xfrm>
            <a:off x="-290513" y="911226"/>
            <a:ext cx="9547225" cy="3419475"/>
          </a:xfrm>
          <a:prstGeom prst="roundRect">
            <a:avLst>
              <a:gd name="adj" fmla="val 3398"/>
            </a:avLst>
          </a:prstGeom>
          <a:solidFill>
            <a:schemeClr val="accent6">
              <a:lumMod val="60000"/>
              <a:lumOff val="40000"/>
            </a:schemeClr>
          </a:solidFill>
          <a:ln>
            <a:noFill/>
          </a:ln>
        </p:spPr>
        <p:txBody>
          <a:bodyPr wrap="none" anchor="ctr"/>
          <a:lstStyle/>
          <a:p>
            <a:pPr algn="ctr"/>
            <a:endParaRPr lang="en-US" sz="2000" b="0">
              <a:solidFill>
                <a:schemeClr val="accent2"/>
              </a:solidFill>
              <a:latin typeface="Arial" pitchFamily="34" charset="0"/>
            </a:endParaRPr>
          </a:p>
        </p:txBody>
      </p:sp>
      <p:sp>
        <p:nvSpPr>
          <p:cNvPr id="139" name="Rounded Rectangle 27648"/>
          <p:cNvSpPr>
            <a:spLocks noChangeArrowheads="1"/>
          </p:cNvSpPr>
          <p:nvPr/>
        </p:nvSpPr>
        <p:spPr bwMode="auto">
          <a:xfrm>
            <a:off x="7619999" y="1033463"/>
            <a:ext cx="1546225" cy="3167063"/>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50000"/>
              </a:lnSpc>
              <a:spcBef>
                <a:spcPct val="50000"/>
              </a:spcBef>
              <a:buClr>
                <a:schemeClr val="accent1"/>
              </a:buClr>
              <a:buSzPct val="50000"/>
              <a:buFont typeface="Wingdings" pitchFamily="2" charset="2"/>
              <a:buNone/>
            </a:pPr>
            <a:r>
              <a:rPr lang="bg-BG" sz="2400" b="0" dirty="0">
                <a:solidFill>
                  <a:schemeClr val="accent6">
                    <a:lumMod val="50000"/>
                  </a:schemeClr>
                </a:solidFill>
                <a:latin typeface="Arial Narrow" pitchFamily="34" charset="0"/>
              </a:rPr>
              <a:t>Е</a:t>
            </a:r>
            <a:r>
              <a:rPr lang="en-US" sz="2400" b="0" dirty="0">
                <a:solidFill>
                  <a:schemeClr val="accent6">
                    <a:lumMod val="50000"/>
                  </a:schemeClr>
                </a:solidFill>
                <a:latin typeface="Arial Narrow" pitchFamily="34" charset="0"/>
              </a:rPr>
              <a:t>Document</a:t>
            </a:r>
            <a:endParaRPr lang="bg-BG" sz="2400" b="0" dirty="0">
              <a:solidFill>
                <a:schemeClr val="accent6">
                  <a:lumMod val="50000"/>
                </a:schemeClr>
              </a:solidFill>
              <a:latin typeface="Arial Narrow" pitchFamily="34" charset="0"/>
            </a:endParaRPr>
          </a:p>
        </p:txBody>
      </p:sp>
      <p:grpSp>
        <p:nvGrpSpPr>
          <p:cNvPr id="140" name="Group 25"/>
          <p:cNvGrpSpPr>
            <a:grpSpLocks/>
          </p:cNvGrpSpPr>
          <p:nvPr/>
        </p:nvGrpSpPr>
        <p:grpSpPr bwMode="auto">
          <a:xfrm>
            <a:off x="7265987" y="1357313"/>
            <a:ext cx="2254250" cy="2081213"/>
            <a:chOff x="3728" y="1834"/>
            <a:chExt cx="1311" cy="1311"/>
          </a:xfrm>
        </p:grpSpPr>
        <p:sp>
          <p:nvSpPr>
            <p:cNvPr id="141" name="Oval 140"/>
            <p:cNvSpPr>
              <a:spLocks noChangeArrowheads="1"/>
            </p:cNvSpPr>
            <p:nvPr/>
          </p:nvSpPr>
          <p:spPr bwMode="auto">
            <a:xfrm>
              <a:off x="3728" y="1834"/>
              <a:ext cx="1311" cy="1311"/>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cap="flat" cmpd="sng" algn="ctr">
              <a:noFill/>
              <a:prstDash val="solid"/>
              <a:round/>
              <a:headEnd type="none" w="med" len="med"/>
              <a:tailEnd type="none" w="med" len="med"/>
            </a:ln>
            <a:effectLst/>
          </p:spPr>
          <p:txBody>
            <a:bodyPr wrap="none" anchor="ctr"/>
            <a:lstStyle/>
            <a:p>
              <a:pPr algn="ctr">
                <a:defRPr/>
              </a:pPr>
              <a:endParaRPr lang="en-US" sz="2000" b="0">
                <a:solidFill>
                  <a:schemeClr val="accent2"/>
                </a:solidFill>
                <a:latin typeface="Arial" pitchFamily="34" charset="0"/>
              </a:endParaRPr>
            </a:p>
          </p:txBody>
        </p:sp>
        <p:pic>
          <p:nvPicPr>
            <p:cNvPr id="142" name="Rectangle 276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5" y="2028"/>
              <a:ext cx="756" cy="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 name="Rounded Rectangle 27648"/>
          <p:cNvSpPr>
            <a:spLocks noChangeArrowheads="1"/>
          </p:cNvSpPr>
          <p:nvPr/>
        </p:nvSpPr>
        <p:spPr bwMode="auto">
          <a:xfrm>
            <a:off x="-161926" y="1031876"/>
            <a:ext cx="1546225" cy="3167062"/>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125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Entrance</a:t>
            </a:r>
            <a:endParaRPr lang="bg-BG" sz="2400" b="0" dirty="0">
              <a:solidFill>
                <a:schemeClr val="accent6">
                  <a:lumMod val="50000"/>
                </a:schemeClr>
              </a:solidFill>
              <a:latin typeface="Arial Narrow" pitchFamily="34" charset="0"/>
            </a:endParaRPr>
          </a:p>
        </p:txBody>
      </p:sp>
      <p:pic>
        <p:nvPicPr>
          <p:cNvPr id="144" name="Picture 116" descr="Doc-in-monit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113" y="835026"/>
            <a:ext cx="1497012"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118" descr="fax"/>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2359026"/>
            <a:ext cx="1223962"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6" name="Group 18"/>
          <p:cNvGrpSpPr>
            <a:grpSpLocks/>
          </p:cNvGrpSpPr>
          <p:nvPr/>
        </p:nvGrpSpPr>
        <p:grpSpPr bwMode="auto">
          <a:xfrm>
            <a:off x="1784349" y="1031876"/>
            <a:ext cx="1546225" cy="3167062"/>
            <a:chOff x="3869" y="1059"/>
            <a:chExt cx="974" cy="1995"/>
          </a:xfrm>
        </p:grpSpPr>
        <p:sp>
          <p:nvSpPr>
            <p:cNvPr id="147" name="Rounded Rectangle 27648"/>
            <p:cNvSpPr>
              <a:spLocks noChangeArrowheads="1"/>
            </p:cNvSpPr>
            <p:nvPr/>
          </p:nvSpPr>
          <p:spPr bwMode="auto">
            <a:xfrm>
              <a:off x="3869" y="1059"/>
              <a:ext cx="974" cy="1995"/>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50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Registration </a:t>
              </a:r>
            </a:p>
            <a:p>
              <a:pPr algn="ctr" eaLnBrk="0" hangingPunct="0">
                <a:lnSpc>
                  <a:spcPct val="50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form</a:t>
              </a:r>
              <a:endParaRPr lang="bg-BG" sz="2400" b="0" dirty="0">
                <a:solidFill>
                  <a:schemeClr val="accent6">
                    <a:lumMod val="50000"/>
                  </a:schemeClr>
                </a:solidFill>
                <a:latin typeface="Arial Narrow" pitchFamily="34" charset="0"/>
              </a:endParaRPr>
            </a:p>
          </p:txBody>
        </p:sp>
        <p:grpSp>
          <p:nvGrpSpPr>
            <p:cNvPr id="148" name="Group 135"/>
            <p:cNvGrpSpPr>
              <a:grpSpLocks/>
            </p:cNvGrpSpPr>
            <p:nvPr/>
          </p:nvGrpSpPr>
          <p:grpSpPr bwMode="auto">
            <a:xfrm>
              <a:off x="4007" y="1444"/>
              <a:ext cx="696" cy="808"/>
              <a:chOff x="762" y="2006"/>
              <a:chExt cx="642" cy="808"/>
            </a:xfrm>
          </p:grpSpPr>
          <p:sp>
            <p:nvSpPr>
              <p:cNvPr id="150" name="Rectangle 136"/>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51" name="Group 137"/>
              <p:cNvGrpSpPr>
                <a:grpSpLocks/>
              </p:cNvGrpSpPr>
              <p:nvPr/>
            </p:nvGrpSpPr>
            <p:grpSpPr bwMode="auto">
              <a:xfrm>
                <a:off x="793" y="2034"/>
                <a:ext cx="584" cy="753"/>
                <a:chOff x="1428" y="1374"/>
                <a:chExt cx="851" cy="1097"/>
              </a:xfrm>
            </p:grpSpPr>
            <p:pic>
              <p:nvPicPr>
                <p:cNvPr id="152" name="Picture 138"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Rectangle 139"/>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54" name="Rectangle 140"/>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pic>
          <p:nvPicPr>
            <p:cNvPr id="149" name="Picture 134" descr="checkmark-gree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9" y="1568"/>
              <a:ext cx="694"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5" name="Oval 193"/>
          <p:cNvSpPr>
            <a:spLocks noChangeArrowheads="1"/>
          </p:cNvSpPr>
          <p:nvPr/>
        </p:nvSpPr>
        <p:spPr bwMode="auto">
          <a:xfrm>
            <a:off x="7334249" y="1827213"/>
            <a:ext cx="2381250"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156" name="Oval 191"/>
          <p:cNvSpPr>
            <a:spLocks noChangeArrowheads="1"/>
          </p:cNvSpPr>
          <p:nvPr/>
        </p:nvSpPr>
        <p:spPr bwMode="auto">
          <a:xfrm>
            <a:off x="4686299" y="1828801"/>
            <a:ext cx="2379663"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grpSp>
        <p:nvGrpSpPr>
          <p:cNvPr id="157" name="AutoShape 120"/>
          <p:cNvGrpSpPr>
            <a:grpSpLocks/>
          </p:cNvGrpSpPr>
          <p:nvPr/>
        </p:nvGrpSpPr>
        <p:grpSpPr bwMode="auto">
          <a:xfrm>
            <a:off x="857249" y="1493838"/>
            <a:ext cx="1069975" cy="719138"/>
            <a:chOff x="772" y="2358"/>
            <a:chExt cx="622" cy="453"/>
          </a:xfrm>
        </p:grpSpPr>
        <p:pic>
          <p:nvPicPr>
            <p:cNvPr id="158" name="AutoShape 12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2" y="2358"/>
              <a:ext cx="622"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Text Box 31"/>
            <p:cNvSpPr txBox="1">
              <a:spLocks noChangeArrowheads="1"/>
            </p:cNvSpPr>
            <p:nvPr/>
          </p:nvSpPr>
          <p:spPr bwMode="auto">
            <a:xfrm rot="-3452238">
              <a:off x="991" y="2287"/>
              <a:ext cx="144"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sp>
        <p:nvSpPr>
          <p:cNvPr id="160" name="Rounded Rectangle 27648"/>
          <p:cNvSpPr>
            <a:spLocks noChangeArrowheads="1"/>
          </p:cNvSpPr>
          <p:nvPr/>
        </p:nvSpPr>
        <p:spPr bwMode="auto">
          <a:xfrm>
            <a:off x="5673724" y="1050926"/>
            <a:ext cx="1546225" cy="3167062"/>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50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Reg. card</a:t>
            </a:r>
            <a:r>
              <a:rPr lang="bg-BG" sz="2400" b="0" dirty="0">
                <a:solidFill>
                  <a:schemeClr val="accent6">
                    <a:lumMod val="50000"/>
                  </a:schemeClr>
                </a:solidFill>
                <a:latin typeface="Arial Narrow" pitchFamily="34" charset="0"/>
              </a:rPr>
              <a:t> </a:t>
            </a:r>
          </a:p>
          <a:p>
            <a:pPr algn="ctr" eaLnBrk="0" hangingPunct="0">
              <a:lnSpc>
                <a:spcPct val="50000"/>
              </a:lnSpc>
              <a:spcBef>
                <a:spcPct val="50000"/>
              </a:spcBef>
              <a:buClr>
                <a:schemeClr val="accent1"/>
              </a:buClr>
              <a:buSzPct val="50000"/>
              <a:buFont typeface="Wingdings" pitchFamily="2" charset="2"/>
              <a:buNone/>
            </a:pPr>
            <a:r>
              <a:rPr lang="bg-BG" sz="2400" b="0" dirty="0">
                <a:solidFill>
                  <a:schemeClr val="accent6">
                    <a:lumMod val="50000"/>
                  </a:schemeClr>
                </a:solidFill>
                <a:latin typeface="Arial Narrow" pitchFamily="34" charset="0"/>
              </a:rPr>
              <a:t>+ </a:t>
            </a:r>
            <a:r>
              <a:rPr lang="en-US" sz="2400" b="0" dirty="0">
                <a:solidFill>
                  <a:schemeClr val="accent6">
                    <a:lumMod val="50000"/>
                  </a:schemeClr>
                </a:solidFill>
                <a:latin typeface="Arial Narrow" pitchFamily="34" charset="0"/>
              </a:rPr>
              <a:t>image</a:t>
            </a:r>
            <a:endParaRPr lang="bg-BG" sz="2400" b="0" dirty="0">
              <a:solidFill>
                <a:schemeClr val="accent6">
                  <a:lumMod val="50000"/>
                </a:schemeClr>
              </a:solidFill>
              <a:latin typeface="Arial Narrow" pitchFamily="34" charset="0"/>
            </a:endParaRPr>
          </a:p>
        </p:txBody>
      </p:sp>
      <p:sp>
        <p:nvSpPr>
          <p:cNvPr id="161" name="Rounded Rectangle 27648"/>
          <p:cNvSpPr>
            <a:spLocks noChangeArrowheads="1"/>
          </p:cNvSpPr>
          <p:nvPr/>
        </p:nvSpPr>
        <p:spPr bwMode="auto">
          <a:xfrm>
            <a:off x="3729037" y="1050926"/>
            <a:ext cx="1546225" cy="3167062"/>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Scanning</a:t>
            </a:r>
            <a:endParaRPr lang="bg-BG" sz="2400" b="0" dirty="0">
              <a:solidFill>
                <a:schemeClr val="accent6">
                  <a:lumMod val="50000"/>
                </a:schemeClr>
              </a:solidFill>
              <a:latin typeface="Arial Narrow" pitchFamily="34" charset="0"/>
            </a:endParaRPr>
          </a:p>
        </p:txBody>
      </p:sp>
      <p:grpSp>
        <p:nvGrpSpPr>
          <p:cNvPr id="162" name="Group 106"/>
          <p:cNvGrpSpPr>
            <a:grpSpLocks/>
          </p:cNvGrpSpPr>
          <p:nvPr/>
        </p:nvGrpSpPr>
        <p:grpSpPr bwMode="auto">
          <a:xfrm>
            <a:off x="3949699" y="1662113"/>
            <a:ext cx="1103313" cy="1282700"/>
            <a:chOff x="762" y="2006"/>
            <a:chExt cx="642" cy="808"/>
          </a:xfrm>
        </p:grpSpPr>
        <p:sp>
          <p:nvSpPr>
            <p:cNvPr id="163" name="Rectangle 107"/>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64" name="Group 108"/>
            <p:cNvGrpSpPr>
              <a:grpSpLocks/>
            </p:cNvGrpSpPr>
            <p:nvPr/>
          </p:nvGrpSpPr>
          <p:grpSpPr bwMode="auto">
            <a:xfrm>
              <a:off x="793" y="2034"/>
              <a:ext cx="584" cy="753"/>
              <a:chOff x="1428" y="1374"/>
              <a:chExt cx="851" cy="1097"/>
            </a:xfrm>
          </p:grpSpPr>
          <p:pic>
            <p:nvPicPr>
              <p:cNvPr id="165" name="Picture 109"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Rectangle 110"/>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67" name="Rectangle 111"/>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pic>
        <p:nvPicPr>
          <p:cNvPr id="168" name="Picture 126" descr="find magnifying glas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84637" y="2247901"/>
            <a:ext cx="154463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9" name="Shape 198672"/>
          <p:cNvGrpSpPr>
            <a:grpSpLocks/>
          </p:cNvGrpSpPr>
          <p:nvPr/>
        </p:nvGrpSpPr>
        <p:grpSpPr bwMode="auto">
          <a:xfrm>
            <a:off x="4213224" y="1193801"/>
            <a:ext cx="1571625" cy="646112"/>
            <a:chOff x="1590" y="2158"/>
            <a:chExt cx="914" cy="407"/>
          </a:xfrm>
        </p:grpSpPr>
        <p:pic>
          <p:nvPicPr>
            <p:cNvPr id="170" name="Shape 19867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 Box 44"/>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172" name="AutoShape 119"/>
          <p:cNvGrpSpPr>
            <a:grpSpLocks/>
          </p:cNvGrpSpPr>
          <p:nvPr/>
        </p:nvGrpSpPr>
        <p:grpSpPr bwMode="auto">
          <a:xfrm>
            <a:off x="850899" y="2382838"/>
            <a:ext cx="1076325" cy="708025"/>
            <a:chOff x="768" y="2918"/>
            <a:chExt cx="626" cy="446"/>
          </a:xfrm>
        </p:grpSpPr>
        <p:pic>
          <p:nvPicPr>
            <p:cNvPr id="173" name="AutoShape 119"/>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 y="2918"/>
              <a:ext cx="62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Text Box 47"/>
            <p:cNvSpPr txBox="1">
              <a:spLocks noChangeArrowheads="1"/>
            </p:cNvSpPr>
            <p:nvPr/>
          </p:nvSpPr>
          <p:spPr bwMode="auto">
            <a:xfrm rot="-7275290">
              <a:off x="988" y="2855"/>
              <a:ext cx="144"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175" name="AutoShape 149"/>
          <p:cNvGrpSpPr>
            <a:grpSpLocks/>
          </p:cNvGrpSpPr>
          <p:nvPr/>
        </p:nvGrpSpPr>
        <p:grpSpPr bwMode="auto">
          <a:xfrm>
            <a:off x="2754312" y="2193926"/>
            <a:ext cx="1181100" cy="493712"/>
            <a:chOff x="2999" y="2799"/>
            <a:chExt cx="687" cy="311"/>
          </a:xfrm>
        </p:grpSpPr>
        <p:pic>
          <p:nvPicPr>
            <p:cNvPr id="176" name="AutoShape 14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99" y="2799"/>
              <a:ext cx="687"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 Box 50"/>
            <p:cNvSpPr txBox="1">
              <a:spLocks noChangeArrowheads="1"/>
            </p:cNvSpPr>
            <p:nvPr/>
          </p:nvSpPr>
          <p:spPr bwMode="auto">
            <a:xfrm rot="-5400000">
              <a:off x="3222" y="2661"/>
              <a:ext cx="144"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178" name="AutoShape 150"/>
          <p:cNvGrpSpPr>
            <a:grpSpLocks/>
          </p:cNvGrpSpPr>
          <p:nvPr/>
        </p:nvGrpSpPr>
        <p:grpSpPr bwMode="auto">
          <a:xfrm>
            <a:off x="6654799" y="2193926"/>
            <a:ext cx="1184275" cy="493712"/>
            <a:chOff x="4143" y="2799"/>
            <a:chExt cx="688" cy="311"/>
          </a:xfrm>
        </p:grpSpPr>
        <p:pic>
          <p:nvPicPr>
            <p:cNvPr id="179" name="AutoShape 15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43" y="2799"/>
              <a:ext cx="688"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 name="Text Box 53"/>
            <p:cNvSpPr txBox="1">
              <a:spLocks noChangeArrowheads="1"/>
            </p:cNvSpPr>
            <p:nvPr/>
          </p:nvSpPr>
          <p:spPr bwMode="auto">
            <a:xfrm rot="-5400000">
              <a:off x="4368" y="2662"/>
              <a:ext cx="144"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pic>
        <p:nvPicPr>
          <p:cNvPr id="181" name="Picture 54" descr="imag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87699" y="2995613"/>
            <a:ext cx="7461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 name="Picture 52" descr="Acrobat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12112" y="1411288"/>
            <a:ext cx="75723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 name="WordArt 56"/>
          <p:cNvSpPr>
            <a:spLocks noChangeArrowheads="1" noChangeShapeType="1" noTextEdit="1"/>
          </p:cNvSpPr>
          <p:nvPr/>
        </p:nvSpPr>
        <p:spPr bwMode="auto">
          <a:xfrm rot="19014317">
            <a:off x="3762374" y="5372101"/>
            <a:ext cx="1482725" cy="288925"/>
          </a:xfrm>
          <a:prstGeom prst="rect">
            <a:avLst/>
          </a:prstGeom>
        </p:spPr>
        <p:txBody>
          <a:bodyPr wrap="none" fromWordArt="1">
            <a:prstTxWarp prst="textPlain">
              <a:avLst>
                <a:gd name="adj" fmla="val 50000"/>
              </a:avLst>
            </a:prstTxWarp>
          </a:bodyPr>
          <a:lstStyle/>
          <a:p>
            <a:pPr algn="ctr"/>
            <a:r>
              <a:rPr lang="en-US" sz="3600" kern="10" dirty="0">
                <a:ln w="28575">
                  <a:solidFill>
                    <a:srgbClr val="BC0000"/>
                  </a:solidFill>
                  <a:round/>
                  <a:headEnd/>
                  <a:tailEnd/>
                </a:ln>
                <a:solidFill>
                  <a:srgbClr val="FFFFFF"/>
                </a:solidFill>
                <a:latin typeface="Arial Black"/>
              </a:rPr>
              <a:t>ARCHIVE</a:t>
            </a:r>
            <a:endParaRPr lang="bg-BG" sz="3600" kern="10" dirty="0">
              <a:ln w="28575">
                <a:solidFill>
                  <a:srgbClr val="BC0000"/>
                </a:solidFill>
                <a:round/>
                <a:headEnd/>
                <a:tailEnd/>
              </a:ln>
              <a:solidFill>
                <a:srgbClr val="FFFFFF"/>
              </a:solidFill>
              <a:latin typeface="Arial Black"/>
            </a:endParaRPr>
          </a:p>
        </p:txBody>
      </p:sp>
      <p:sp>
        <p:nvSpPr>
          <p:cNvPr id="184" name="Text Box 57"/>
          <p:cNvSpPr txBox="1">
            <a:spLocks noChangeArrowheads="1"/>
          </p:cNvSpPr>
          <p:nvPr/>
        </p:nvSpPr>
        <p:spPr bwMode="auto">
          <a:xfrm>
            <a:off x="284866" y="4895851"/>
            <a:ext cx="311626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1800" dirty="0">
                <a:solidFill>
                  <a:schemeClr val="accent6">
                    <a:lumMod val="50000"/>
                  </a:schemeClr>
                </a:solidFill>
              </a:rPr>
              <a:t>All hardcopy documents are archived straight after the scanning.</a:t>
            </a:r>
            <a:endParaRPr lang="bg-BG" sz="1800" dirty="0">
              <a:solidFill>
                <a:schemeClr val="accent6">
                  <a:lumMod val="50000"/>
                </a:schemeClr>
              </a:solidFill>
            </a:endParaRPr>
          </a:p>
        </p:txBody>
      </p:sp>
      <p:grpSp>
        <p:nvGrpSpPr>
          <p:cNvPr id="185" name="Group 106"/>
          <p:cNvGrpSpPr>
            <a:grpSpLocks/>
          </p:cNvGrpSpPr>
          <p:nvPr/>
        </p:nvGrpSpPr>
        <p:grpSpPr bwMode="auto">
          <a:xfrm>
            <a:off x="6059487" y="2058988"/>
            <a:ext cx="1103312" cy="1282700"/>
            <a:chOff x="762" y="2006"/>
            <a:chExt cx="642" cy="808"/>
          </a:xfrm>
        </p:grpSpPr>
        <p:sp>
          <p:nvSpPr>
            <p:cNvPr id="186" name="Rectangle 107"/>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87" name="Group 108"/>
            <p:cNvGrpSpPr>
              <a:grpSpLocks/>
            </p:cNvGrpSpPr>
            <p:nvPr/>
          </p:nvGrpSpPr>
          <p:grpSpPr bwMode="auto">
            <a:xfrm>
              <a:off x="793" y="2034"/>
              <a:ext cx="584" cy="753"/>
              <a:chOff x="1428" y="1374"/>
              <a:chExt cx="851" cy="1097"/>
            </a:xfrm>
          </p:grpSpPr>
          <p:pic>
            <p:nvPicPr>
              <p:cNvPr id="188" name="Picture 109"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 name="Rectangle 110"/>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90" name="Rectangle 111"/>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pic>
        <p:nvPicPr>
          <p:cNvPr id="191" name="Picture 64" descr="image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137274" y="2108201"/>
            <a:ext cx="361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65" descr="image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063999" y="4902201"/>
            <a:ext cx="361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 name="Text Box 66"/>
          <p:cNvSpPr txBox="1">
            <a:spLocks noChangeArrowheads="1"/>
          </p:cNvSpPr>
          <p:nvPr/>
        </p:nvSpPr>
        <p:spPr bwMode="auto">
          <a:xfrm>
            <a:off x="5491162" y="4867276"/>
            <a:ext cx="39608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1800" dirty="0">
                <a:solidFill>
                  <a:schemeClr val="accent6">
                    <a:lumMod val="50000"/>
                  </a:schemeClr>
                </a:solidFill>
              </a:rPr>
              <a:t>All possible actions with the documents: review, approve, signature and etc., are maintained only electronically. </a:t>
            </a:r>
            <a:endParaRPr lang="bg-BG" sz="1800" dirty="0">
              <a:solidFill>
                <a:schemeClr val="accent6">
                  <a:lumMod val="50000"/>
                </a:schemeClr>
              </a:solidFill>
            </a:endParaRPr>
          </a:p>
        </p:txBody>
      </p:sp>
      <p:sp>
        <p:nvSpPr>
          <p:cNvPr id="194" name="Rounded Rectangle 32768"/>
          <p:cNvSpPr>
            <a:spLocks noChangeArrowheads="1"/>
          </p:cNvSpPr>
          <p:nvPr/>
        </p:nvSpPr>
        <p:spPr bwMode="auto">
          <a:xfrm>
            <a:off x="5814542" y="1068388"/>
            <a:ext cx="1103313" cy="1517650"/>
          </a:xfrm>
          <a:prstGeom prst="roundRect">
            <a:avLst>
              <a:gd name="adj" fmla="val 3282"/>
            </a:avLst>
          </a:prstGeom>
          <a:gradFill rotWithShape="0">
            <a:gsLst>
              <a:gs pos="0">
                <a:schemeClr val="bg1">
                  <a:alpha val="84000"/>
                </a:schemeClr>
              </a:gs>
              <a:gs pos="100000">
                <a:srgbClr val="BDCCE4"/>
              </a:gs>
            </a:gsLst>
            <a:lin ang="5400000" scaled="1"/>
          </a:gradFill>
          <a:ln w="38100" algn="ctr">
            <a:solidFill>
              <a:schemeClr val="bg2"/>
            </a:solidFill>
            <a:round/>
            <a:headEnd/>
            <a:tailEnd/>
          </a:ln>
        </p:spPr>
        <p:txBody>
          <a:bodyPr wrap="none" lIns="0" tIns="0" rIns="0" bIns="0" anchor="ctr"/>
          <a:lstStyle/>
          <a:p>
            <a:pPr marL="58738" algn="ctr"/>
            <a:r>
              <a:rPr lang="en-US" sz="1400" b="0" dirty="0">
                <a:solidFill>
                  <a:schemeClr val="accent6">
                    <a:lumMod val="50000"/>
                  </a:schemeClr>
                </a:solidFill>
                <a:latin typeface="Arial" pitchFamily="34" charset="0"/>
              </a:rPr>
              <a:t>Reg. card:</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Metadata</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Author</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Data</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Location</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Title</a:t>
            </a:r>
          </a:p>
          <a:p>
            <a:pPr marL="58738" algn="ctr"/>
            <a:r>
              <a:rPr lang="en-US" sz="1400" b="0" dirty="0">
                <a:solidFill>
                  <a:schemeClr val="accent6">
                    <a:lumMod val="50000"/>
                  </a:schemeClr>
                </a:solidFill>
                <a:latin typeface="Arial" pitchFamily="34" charset="0"/>
              </a:rPr>
              <a:t>Contractor</a:t>
            </a:r>
            <a:endParaRPr lang="bg-BG" sz="1400" b="0" dirty="0">
              <a:solidFill>
                <a:schemeClr val="accent6">
                  <a:lumMod val="50000"/>
                </a:schemeClr>
              </a:solidFill>
              <a:latin typeface="Arial" pitchFamily="34" charset="0"/>
            </a:endParaRPr>
          </a:p>
        </p:txBody>
      </p:sp>
    </p:spTree>
    <p:extLst>
      <p:ext uri="{BB962C8B-B14F-4D97-AF65-F5344CB8AC3E}">
        <p14:creationId xmlns:p14="http://schemas.microsoft.com/office/powerpoint/2010/main" val="73264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wipe(left)">
                                      <p:cBhvr>
                                        <p:cTn id="7" dur="500"/>
                                        <p:tgtEl>
                                          <p:spTgt spid="172"/>
                                        </p:tgtEl>
                                      </p:cBhvr>
                                    </p:animEffect>
                                  </p:childTnLst>
                                </p:cTn>
                              </p:par>
                              <p:par>
                                <p:cTn id="8" presetID="22" presetClass="entr" presetSubtype="8" fill="hold" nodeType="withEffect">
                                  <p:stCondLst>
                                    <p:cond delay="0"/>
                                  </p:stCondLst>
                                  <p:childTnLst>
                                    <p:set>
                                      <p:cBhvr>
                                        <p:cTn id="9" dur="1" fill="hold">
                                          <p:stCondLst>
                                            <p:cond delay="0"/>
                                          </p:stCondLst>
                                        </p:cTn>
                                        <p:tgtEl>
                                          <p:spTgt spid="157"/>
                                        </p:tgtEl>
                                        <p:attrNameLst>
                                          <p:attrName>style.visibility</p:attrName>
                                        </p:attrNameLst>
                                      </p:cBhvr>
                                      <p:to>
                                        <p:strVal val="visible"/>
                                      </p:to>
                                    </p:set>
                                    <p:animEffect transition="in" filter="wipe(left)">
                                      <p:cBhvr>
                                        <p:cTn id="10" dur="500"/>
                                        <p:tgtEl>
                                          <p:spTgt spid="15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75"/>
                                        </p:tgtEl>
                                        <p:attrNameLst>
                                          <p:attrName>style.visibility</p:attrName>
                                        </p:attrNameLst>
                                      </p:cBhvr>
                                      <p:to>
                                        <p:strVal val="visible"/>
                                      </p:to>
                                    </p:set>
                                    <p:animEffect transition="in" filter="wipe(left)">
                                      <p:cBhvr>
                                        <p:cTn id="14" dur="500"/>
                                        <p:tgtEl>
                                          <p:spTgt spid="175"/>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9"/>
                                        </p:tgtEl>
                                        <p:attrNameLst>
                                          <p:attrName>style.visibility</p:attrName>
                                        </p:attrNameLst>
                                      </p:cBhvr>
                                      <p:to>
                                        <p:strVal val="visible"/>
                                      </p:to>
                                    </p:set>
                                    <p:animEffect transition="in" filter="wipe(left)">
                                      <p:cBhvr>
                                        <p:cTn id="18" dur="500"/>
                                        <p:tgtEl>
                                          <p:spTgt spid="169"/>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wipe(up)">
                                      <p:cBhvr>
                                        <p:cTn id="22" dur="500"/>
                                        <p:tgtEl>
                                          <p:spTgt spid="137"/>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78"/>
                                        </p:tgtEl>
                                        <p:attrNameLst>
                                          <p:attrName>style.visibility</p:attrName>
                                        </p:attrNameLst>
                                      </p:cBhvr>
                                      <p:to>
                                        <p:strVal val="visible"/>
                                      </p:to>
                                    </p:set>
                                    <p:animEffect transition="in" filter="wipe(left)">
                                      <p:cBhvr>
                                        <p:cTn id="26"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9" name="Title 1"/>
          <p:cNvSpPr>
            <a:spLocks noGrp="1"/>
          </p:cNvSpPr>
          <p:nvPr>
            <p:ph type="title"/>
          </p:nvPr>
        </p:nvSpPr>
        <p:spPr>
          <a:xfrm>
            <a:off x="165100" y="63500"/>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16</a:t>
            </a:fld>
            <a:endParaRPr lang="bg-BG" sz="1200" dirty="0">
              <a:solidFill>
                <a:schemeClr val="bg1"/>
              </a:solidFill>
            </a:endParaRPr>
          </a:p>
        </p:txBody>
      </p:sp>
      <p:sp>
        <p:nvSpPr>
          <p:cNvPr id="70" name="Rectangle 2"/>
          <p:cNvSpPr>
            <a:spLocks noChangeArrowheads="1"/>
          </p:cNvSpPr>
          <p:nvPr/>
        </p:nvSpPr>
        <p:spPr bwMode="auto">
          <a:xfrm>
            <a:off x="698500" y="1613693"/>
            <a:ext cx="7796213" cy="3465513"/>
          </a:xfrm>
          <a:prstGeom prst="rect">
            <a:avLst/>
          </a:prstGeom>
          <a:solidFill>
            <a:schemeClr val="accent6">
              <a:lumMod val="75000"/>
              <a:alpha val="39999"/>
            </a:schemeClr>
          </a:solidFill>
          <a:ln w="28575">
            <a:solidFill>
              <a:schemeClr val="bg2"/>
            </a:solidFill>
            <a:prstDash val="sysDot"/>
            <a:miter lim="800000"/>
            <a:headEnd/>
            <a:tailEnd/>
          </a:ln>
        </p:spPr>
        <p:txBody>
          <a:bodyPr wrap="none" anchor="ctr"/>
          <a:lstStyle/>
          <a:p>
            <a:endParaRPr lang="en-US" sz="1600" b="0"/>
          </a:p>
        </p:txBody>
      </p:sp>
      <p:grpSp>
        <p:nvGrpSpPr>
          <p:cNvPr id="71" name="Group 139"/>
          <p:cNvGrpSpPr>
            <a:grpSpLocks/>
          </p:cNvGrpSpPr>
          <p:nvPr/>
        </p:nvGrpSpPr>
        <p:grpSpPr bwMode="auto">
          <a:xfrm>
            <a:off x="6938144" y="2169318"/>
            <a:ext cx="1031875" cy="1185863"/>
            <a:chOff x="4155" y="3120"/>
            <a:chExt cx="1115" cy="1316"/>
          </a:xfrm>
        </p:grpSpPr>
        <p:pic>
          <p:nvPicPr>
            <p:cNvPr id="72" name="Picture 140"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8" y="3120"/>
              <a:ext cx="922"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41" descr="EMC Reposito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5" y="3683"/>
              <a:ext cx="694" cy="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4" name="Group 139"/>
          <p:cNvGrpSpPr>
            <a:grpSpLocks/>
          </p:cNvGrpSpPr>
          <p:nvPr/>
        </p:nvGrpSpPr>
        <p:grpSpPr bwMode="auto">
          <a:xfrm>
            <a:off x="727844" y="2178843"/>
            <a:ext cx="1031875" cy="1185863"/>
            <a:chOff x="4155" y="3120"/>
            <a:chExt cx="1115" cy="1316"/>
          </a:xfrm>
        </p:grpSpPr>
        <p:pic>
          <p:nvPicPr>
            <p:cNvPr id="75" name="Picture 140"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8" y="3120"/>
              <a:ext cx="922"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41" descr="EMC Reposito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5" y="3683"/>
              <a:ext cx="694" cy="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7" name="Text Box 25"/>
          <p:cNvSpPr txBox="1">
            <a:spLocks noChangeArrowheads="1"/>
          </p:cNvSpPr>
          <p:nvPr/>
        </p:nvSpPr>
        <p:spPr bwMode="auto">
          <a:xfrm>
            <a:off x="673100" y="3405186"/>
            <a:ext cx="1670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r">
              <a:spcBef>
                <a:spcPct val="50000"/>
              </a:spcBef>
            </a:pPr>
            <a:r>
              <a:rPr lang="en-US" sz="1600" dirty="0">
                <a:solidFill>
                  <a:schemeClr val="accent6">
                    <a:lumMod val="50000"/>
                  </a:schemeClr>
                </a:solidFill>
                <a:latin typeface="Arial" pitchFamily="34" charset="0"/>
                <a:cs typeface="Arial" pitchFamily="34" charset="0"/>
              </a:rPr>
              <a:t>Organization 1</a:t>
            </a:r>
            <a:endParaRPr lang="bg-BG" sz="1600" dirty="0">
              <a:solidFill>
                <a:schemeClr val="accent6">
                  <a:lumMod val="50000"/>
                </a:schemeClr>
              </a:solidFill>
              <a:latin typeface="Arial" pitchFamily="34" charset="0"/>
              <a:cs typeface="Arial" pitchFamily="34" charset="0"/>
            </a:endParaRPr>
          </a:p>
        </p:txBody>
      </p:sp>
      <p:sp>
        <p:nvSpPr>
          <p:cNvPr id="78" name="Line 27"/>
          <p:cNvSpPr>
            <a:spLocks noChangeShapeType="1"/>
          </p:cNvSpPr>
          <p:nvPr/>
        </p:nvSpPr>
        <p:spPr bwMode="auto">
          <a:xfrm>
            <a:off x="1777181" y="2818606"/>
            <a:ext cx="5057775" cy="0"/>
          </a:xfrm>
          <a:prstGeom prst="line">
            <a:avLst/>
          </a:prstGeom>
          <a:noFill/>
          <a:ln w="76200">
            <a:solidFill>
              <a:schemeClr val="bg2"/>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bg-BG"/>
          </a:p>
        </p:txBody>
      </p:sp>
      <p:sp>
        <p:nvSpPr>
          <p:cNvPr id="79" name="Line 28"/>
          <p:cNvSpPr>
            <a:spLocks noChangeShapeType="1"/>
          </p:cNvSpPr>
          <p:nvPr/>
        </p:nvSpPr>
        <p:spPr bwMode="auto">
          <a:xfrm flipH="1" flipV="1">
            <a:off x="1767656" y="2999581"/>
            <a:ext cx="5086350" cy="0"/>
          </a:xfrm>
          <a:prstGeom prst="line">
            <a:avLst/>
          </a:prstGeom>
          <a:noFill/>
          <a:ln w="76200">
            <a:solidFill>
              <a:schemeClr val="bg2"/>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bg-BG"/>
          </a:p>
        </p:txBody>
      </p:sp>
      <p:pic>
        <p:nvPicPr>
          <p:cNvPr id="80" name="Picture 52" descr="Acroba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7394" y="2658268"/>
            <a:ext cx="13843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31"/>
          <p:cNvSpPr txBox="1">
            <a:spLocks noChangeArrowheads="1"/>
          </p:cNvSpPr>
          <p:nvPr/>
        </p:nvSpPr>
        <p:spPr bwMode="auto">
          <a:xfrm>
            <a:off x="2015306" y="1685131"/>
            <a:ext cx="48196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spcBef>
                <a:spcPct val="50000"/>
              </a:spcBef>
            </a:pPr>
            <a:r>
              <a:rPr lang="en-US" sz="2000" dirty="0">
                <a:solidFill>
                  <a:schemeClr val="accent6">
                    <a:lumMod val="50000"/>
                  </a:schemeClr>
                </a:solidFill>
                <a:latin typeface="Times New Roman" pitchFamily="18" charset="0"/>
                <a:cs typeface="Arial" pitchFamily="34" charset="0"/>
              </a:rPr>
              <a:t>No hardcopy documents</a:t>
            </a:r>
            <a:endParaRPr lang="bg-BG" sz="2000" dirty="0">
              <a:solidFill>
                <a:schemeClr val="accent6">
                  <a:lumMod val="50000"/>
                </a:schemeClr>
              </a:solidFill>
              <a:latin typeface="Times New Roman" pitchFamily="18" charset="0"/>
              <a:cs typeface="Arial" pitchFamily="34" charset="0"/>
            </a:endParaRPr>
          </a:p>
        </p:txBody>
      </p:sp>
      <p:sp>
        <p:nvSpPr>
          <p:cNvPr id="82" name="Text Box 32"/>
          <p:cNvSpPr txBox="1">
            <a:spLocks noChangeArrowheads="1"/>
          </p:cNvSpPr>
          <p:nvPr/>
        </p:nvSpPr>
        <p:spPr bwMode="auto">
          <a:xfrm>
            <a:off x="815156" y="4237831"/>
            <a:ext cx="7086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spcBef>
                <a:spcPct val="50000"/>
              </a:spcBef>
            </a:pPr>
            <a:r>
              <a:rPr lang="en-US" sz="2000" b="0" i="1" dirty="0">
                <a:solidFill>
                  <a:schemeClr val="accent6">
                    <a:lumMod val="50000"/>
                  </a:schemeClr>
                </a:solidFill>
                <a:latin typeface="Times New Roman" pitchFamily="18" charset="0"/>
                <a:cs typeface="Arial" pitchFamily="34" charset="0"/>
              </a:rPr>
              <a:t>There should be an agreement between the two organizations for using electronic “no hardcopy documents policy!”</a:t>
            </a:r>
            <a:endParaRPr lang="bg-BG" sz="2000" b="0" i="1" dirty="0">
              <a:solidFill>
                <a:schemeClr val="accent6">
                  <a:lumMod val="50000"/>
                </a:schemeClr>
              </a:solidFill>
              <a:latin typeface="Times New Roman" pitchFamily="18" charset="0"/>
              <a:cs typeface="Arial" pitchFamily="34" charset="0"/>
            </a:endParaRPr>
          </a:p>
        </p:txBody>
      </p:sp>
      <p:sp>
        <p:nvSpPr>
          <p:cNvPr id="83" name="Text Box 34"/>
          <p:cNvSpPr txBox="1">
            <a:spLocks noChangeArrowheads="1"/>
          </p:cNvSpPr>
          <p:nvPr/>
        </p:nvSpPr>
        <p:spPr bwMode="auto">
          <a:xfrm>
            <a:off x="6582544" y="3410743"/>
            <a:ext cx="1670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r">
              <a:spcBef>
                <a:spcPct val="50000"/>
              </a:spcBef>
            </a:pPr>
            <a:r>
              <a:rPr lang="en-US" sz="1600" dirty="0">
                <a:solidFill>
                  <a:schemeClr val="accent6">
                    <a:lumMod val="50000"/>
                  </a:schemeClr>
                </a:solidFill>
                <a:latin typeface="Arial" pitchFamily="34" charset="0"/>
                <a:cs typeface="Arial" pitchFamily="34" charset="0"/>
              </a:rPr>
              <a:t>Organization</a:t>
            </a:r>
            <a:r>
              <a:rPr lang="bg-BG" sz="1600" dirty="0">
                <a:solidFill>
                  <a:schemeClr val="accent6">
                    <a:lumMod val="50000"/>
                  </a:schemeClr>
                </a:solidFill>
                <a:latin typeface="Arial" pitchFamily="34" charset="0"/>
                <a:cs typeface="Arial" pitchFamily="34" charset="0"/>
              </a:rPr>
              <a:t> 2</a:t>
            </a:r>
          </a:p>
        </p:txBody>
      </p:sp>
    </p:spTree>
    <p:extLst>
      <p:ext uri="{BB962C8B-B14F-4D97-AF65-F5344CB8AC3E}">
        <p14:creationId xmlns:p14="http://schemas.microsoft.com/office/powerpoint/2010/main" val="606390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Content Placeholder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62" y="6096000"/>
            <a:ext cx="9169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79388" y="1066800"/>
            <a:ext cx="8785225" cy="4522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22" name="Slide Number Placeholder 4"/>
          <p:cNvSpPr txBox="1">
            <a:spLocks/>
          </p:cNvSpPr>
          <p:nvPr/>
        </p:nvSpPr>
        <p:spPr bwMode="auto">
          <a:xfrm>
            <a:off x="8507413" y="6356350"/>
            <a:ext cx="45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FB69CBA5-DB18-4576-8F9D-2E81B6C4EE92}" type="slidenum">
              <a:rPr lang="en-US" altLang="en-US" sz="1200" b="1">
                <a:solidFill>
                  <a:schemeClr val="bg1"/>
                </a:solidFill>
                <a:latin typeface="Verdana" panose="020B0604030504040204" pitchFamily="34" charset="0"/>
              </a:rPr>
              <a:pPr algn="r"/>
              <a:t>17</a:t>
            </a:fld>
            <a:endParaRPr lang="en-US" altLang="en-US" sz="1200" b="1" dirty="0">
              <a:solidFill>
                <a:schemeClr val="bg1"/>
              </a:solidFill>
              <a:latin typeface="Verdana" panose="020B0604030504040204" pitchFamily="34" charset="0"/>
            </a:endParaRPr>
          </a:p>
        </p:txBody>
      </p:sp>
      <p:sp>
        <p:nvSpPr>
          <p:cNvPr id="9" name="Rectangle 8"/>
          <p:cNvSpPr/>
          <p:nvPr/>
        </p:nvSpPr>
        <p:spPr>
          <a:xfrm>
            <a:off x="400898" y="1751013"/>
            <a:ext cx="4248150" cy="687388"/>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r>
              <a:rPr lang="en-US" sz="1700" dirty="0">
                <a:solidFill>
                  <a:srgbClr val="FFFFFF"/>
                </a:solidFill>
                <a:cs typeface="Arial" charset="0"/>
              </a:rPr>
              <a:t>Electronic enterprise archive</a:t>
            </a:r>
          </a:p>
        </p:txBody>
      </p:sp>
      <p:sp>
        <p:nvSpPr>
          <p:cNvPr id="10" name="Rectangle 9"/>
          <p:cNvSpPr/>
          <p:nvPr/>
        </p:nvSpPr>
        <p:spPr>
          <a:xfrm>
            <a:off x="400898" y="2438401"/>
            <a:ext cx="4248150" cy="761999"/>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700" dirty="0">
                <a:solidFill>
                  <a:srgbClr val="FFFFFF"/>
                </a:solidFill>
                <a:cs typeface="Arial" charset="0"/>
              </a:rPr>
              <a:t>Organizational distribution of document flow and correspondence</a:t>
            </a:r>
            <a:endParaRPr lang="en-US" sz="1700" dirty="0">
              <a:solidFill>
                <a:schemeClr val="bg1"/>
              </a:solidFill>
              <a:cs typeface="Arial" charset="0"/>
            </a:endParaRPr>
          </a:p>
        </p:txBody>
      </p:sp>
      <p:sp>
        <p:nvSpPr>
          <p:cNvPr id="11" name="Rectangle 10"/>
          <p:cNvSpPr/>
          <p:nvPr/>
        </p:nvSpPr>
        <p:spPr>
          <a:xfrm>
            <a:off x="400898" y="3962400"/>
            <a:ext cx="4248150" cy="68580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sz="1700" dirty="0">
                <a:solidFill>
                  <a:srgbClr val="FFFFFF"/>
                </a:solidFill>
                <a:cs typeface="Arial" charset="0"/>
              </a:rPr>
              <a:t>Appraisal and storage of contracts, SAP integration</a:t>
            </a:r>
          </a:p>
        </p:txBody>
      </p:sp>
      <p:sp>
        <p:nvSpPr>
          <p:cNvPr id="12" name="Rectangle 11"/>
          <p:cNvSpPr/>
          <p:nvPr/>
        </p:nvSpPr>
        <p:spPr>
          <a:xfrm>
            <a:off x="400898" y="3214687"/>
            <a:ext cx="4248150" cy="74771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en-US" sz="1700" dirty="0">
                <a:solidFill>
                  <a:srgbClr val="FFFFFF"/>
                </a:solidFill>
                <a:cs typeface="Arial" charset="0"/>
              </a:rPr>
              <a:t>Financial document flow – sales, delivery, SAP integration</a:t>
            </a:r>
          </a:p>
        </p:txBody>
      </p:sp>
      <p:sp>
        <p:nvSpPr>
          <p:cNvPr id="9236" name="Text Box 20"/>
          <p:cNvSpPr txBox="1">
            <a:spLocks noChangeArrowheads="1"/>
          </p:cNvSpPr>
          <p:nvPr/>
        </p:nvSpPr>
        <p:spPr bwMode="auto">
          <a:xfrm>
            <a:off x="414328" y="4653403"/>
            <a:ext cx="4254234" cy="756655"/>
          </a:xfrm>
          <a:prstGeom prst="rect">
            <a:avLst/>
          </a:prstGeom>
          <a:solidFill>
            <a:srgbClr val="C66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700" dirty="0">
                <a:solidFill>
                  <a:schemeClr val="bg1"/>
                </a:solidFill>
                <a:latin typeface="Calibri" panose="020F0502020204030204" pitchFamily="34" charset="0"/>
              </a:rPr>
              <a:t>Other processes for management of corporate documents</a:t>
            </a:r>
          </a:p>
        </p:txBody>
      </p:sp>
      <p:sp>
        <p:nvSpPr>
          <p:cNvPr id="9228" name="Подзаглавие 2"/>
          <p:cNvSpPr>
            <a:spLocks/>
          </p:cNvSpPr>
          <p:nvPr/>
        </p:nvSpPr>
        <p:spPr bwMode="auto">
          <a:xfrm>
            <a:off x="395288" y="1266825"/>
            <a:ext cx="41719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20000"/>
              </a:spcBef>
              <a:buClr>
                <a:srgbClr val="DA8200"/>
              </a:buClr>
              <a:buFont typeface="Wingdings" panose="05000000000000000000" pitchFamily="2" charset="2"/>
              <a:buNone/>
            </a:pPr>
            <a:r>
              <a:rPr lang="en-US" altLang="en-US" sz="2300" dirty="0">
                <a:latin typeface="Verdana" panose="020B0604030504040204" pitchFamily="34" charset="0"/>
              </a:rPr>
              <a:t>Functionalities:</a:t>
            </a:r>
            <a:endParaRPr lang="bg-BG" altLang="en-US" sz="2300" dirty="0">
              <a:latin typeface="Verdana" panose="020B0604030504040204" pitchFamily="34" charset="0"/>
            </a:endParaRPr>
          </a:p>
        </p:txBody>
      </p:sp>
      <p:pic>
        <p:nvPicPr>
          <p:cNvPr id="9232"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8662" y="3438163"/>
            <a:ext cx="2821338" cy="213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564" y="2223113"/>
            <a:ext cx="2967236" cy="226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2" y="1065213"/>
            <a:ext cx="2819399" cy="237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4325" y="228600"/>
            <a:ext cx="8589034" cy="469260"/>
          </a:xfrm>
          <a:prstGeom prst="rect">
            <a:avLst/>
          </a:prstGeom>
        </p:spPr>
      </p:pic>
      <p:sp>
        <p:nvSpPr>
          <p:cNvPr id="21" name="Title 1"/>
          <p:cNvSpPr txBox="1">
            <a:spLocks/>
          </p:cNvSpPr>
          <p:nvPr/>
        </p:nvSpPr>
        <p:spPr>
          <a:xfrm>
            <a:off x="165100" y="46038"/>
            <a:ext cx="7756881" cy="56356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a:solidFill>
                  <a:schemeClr val="bg1">
                    <a:lumMod val="50000"/>
                  </a:schemeClr>
                </a:solidFill>
                <a:ea typeface="Verdana" panose="020B0604030504040204" pitchFamily="34" charset="0"/>
                <a:cs typeface="Verdana" panose="020B0604030504040204" pitchFamily="34" charset="0"/>
              </a:rPr>
              <a:t>Documentum Documents Management System</a:t>
            </a:r>
            <a:endParaRPr lang="en-US" sz="2800" cap="small" spc="150" dirty="0">
              <a:solidFill>
                <a:schemeClr val="bg1">
                  <a:lumMod val="50000"/>
                </a:schemeClr>
              </a:solidFill>
              <a:ea typeface="Verdana" panose="020B0604030504040204" pitchFamily="34" charset="0"/>
              <a:cs typeface="Verdana" panose="020B0604030504040204" pitchFamily="34" charset="0"/>
            </a:endParaRPr>
          </a:p>
        </p:txBody>
      </p:sp>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Tree>
    <p:extLst>
      <p:ext uri="{BB962C8B-B14F-4D97-AF65-F5344CB8AC3E}">
        <p14:creationId xmlns:p14="http://schemas.microsoft.com/office/powerpoint/2010/main" val="2455723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9" name="Title 1"/>
          <p:cNvSpPr>
            <a:spLocks noGrp="1"/>
          </p:cNvSpPr>
          <p:nvPr>
            <p:ph type="title"/>
          </p:nvPr>
        </p:nvSpPr>
        <p:spPr>
          <a:xfrm>
            <a:off x="165100" y="46038"/>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18</a:t>
            </a:fld>
            <a:endParaRPr lang="bg-BG" sz="1200" dirty="0">
              <a:solidFill>
                <a:schemeClr val="bg1"/>
              </a:solidFill>
            </a:endParaRPr>
          </a:p>
        </p:txBody>
      </p:sp>
      <p:sp>
        <p:nvSpPr>
          <p:cNvPr id="22" name="Rectangle 5"/>
          <p:cNvSpPr txBox="1">
            <a:spLocks noChangeArrowheads="1"/>
          </p:cNvSpPr>
          <p:nvPr/>
        </p:nvSpPr>
        <p:spPr>
          <a:xfrm>
            <a:off x="296952" y="936624"/>
            <a:ext cx="4968875"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a:solidFill>
                  <a:schemeClr val="accent6">
                    <a:lumMod val="50000"/>
                  </a:schemeClr>
                </a:solidFill>
              </a:rPr>
              <a:t>There is a full integration with SAP.</a:t>
            </a:r>
            <a:endParaRPr lang="bg-BG" sz="2400" dirty="0">
              <a:solidFill>
                <a:schemeClr val="accent6">
                  <a:lumMod val="50000"/>
                </a:schemeClr>
              </a:solidFill>
            </a:endParaRPr>
          </a:p>
          <a:p>
            <a:r>
              <a:rPr lang="en-US" sz="2400" dirty="0">
                <a:solidFill>
                  <a:schemeClr val="accent6">
                    <a:lumMod val="50000"/>
                  </a:schemeClr>
                </a:solidFill>
              </a:rPr>
              <a:t>The processes are running on both systems.</a:t>
            </a:r>
            <a:endParaRPr lang="bg-BG" sz="2400" dirty="0">
              <a:solidFill>
                <a:schemeClr val="accent6">
                  <a:lumMod val="50000"/>
                </a:schemeClr>
              </a:solidFill>
            </a:endParaRPr>
          </a:p>
        </p:txBody>
      </p:sp>
      <p:pic>
        <p:nvPicPr>
          <p:cNvPr id="21" name="Picture 4" descr="Dog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2171" y="1154112"/>
            <a:ext cx="36099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052" y="2849562"/>
            <a:ext cx="4772025"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9740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ogovori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8" y="1274549"/>
            <a:ext cx="8928100"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0192" y="6096000"/>
            <a:ext cx="9244192" cy="762000"/>
          </a:xfr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9" name="Title 1"/>
          <p:cNvSpPr>
            <a:spLocks noGrp="1"/>
          </p:cNvSpPr>
          <p:nvPr>
            <p:ph type="title"/>
          </p:nvPr>
        </p:nvSpPr>
        <p:spPr>
          <a:xfrm>
            <a:off x="165100" y="46038"/>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10"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19</a:t>
            </a:fld>
            <a:endParaRPr lang="bg-BG" sz="1200" dirty="0">
              <a:solidFill>
                <a:schemeClr val="bg1"/>
              </a:solidFill>
            </a:endParaRPr>
          </a:p>
        </p:txBody>
      </p:sp>
      <p:sp>
        <p:nvSpPr>
          <p:cNvPr id="11" name="Rectangle 2"/>
          <p:cNvSpPr txBox="1">
            <a:spLocks noChangeArrowheads="1"/>
          </p:cNvSpPr>
          <p:nvPr/>
        </p:nvSpPr>
        <p:spPr>
          <a:xfrm>
            <a:off x="395416" y="682141"/>
            <a:ext cx="8839200" cy="604764"/>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2800" dirty="0">
                <a:solidFill>
                  <a:srgbClr val="7F7F7F"/>
                </a:solidFill>
              </a:rPr>
              <a:t>Appraisal and storage of contracts – </a:t>
            </a:r>
            <a:r>
              <a:rPr lang="en-US" altLang="en-US" sz="2800" b="1" dirty="0">
                <a:solidFill>
                  <a:srgbClr val="7F7F7F"/>
                </a:solidFill>
              </a:rPr>
              <a:t>SAP integration</a:t>
            </a:r>
            <a:endParaRPr lang="bg-BG" altLang="en-US" sz="2800" dirty="0">
              <a:solidFill>
                <a:srgbClr val="7F7F7F"/>
              </a:solidFill>
            </a:endParaRPr>
          </a:p>
        </p:txBody>
      </p:sp>
    </p:spTree>
    <p:extLst>
      <p:ext uri="{BB962C8B-B14F-4D97-AF65-F5344CB8AC3E}">
        <p14:creationId xmlns:p14="http://schemas.microsoft.com/office/powerpoint/2010/main" val="1643670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BA4E44D7-1DF6-48CD-B8F3-4F5B293F59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pic>
        <p:nvPicPr>
          <p:cNvPr id="6" name="Picture 3">
            <a:extLst>
              <a:ext uri="{FF2B5EF4-FFF2-40B4-BE49-F238E27FC236}">
                <a16:creationId xmlns:a16="http://schemas.microsoft.com/office/drawing/2014/main" id="{8A81F01C-A853-4DDE-A873-4C1766D633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4">
            <a:extLst>
              <a:ext uri="{FF2B5EF4-FFF2-40B4-BE49-F238E27FC236}">
                <a16:creationId xmlns:a16="http://schemas.microsoft.com/office/drawing/2014/main" id="{2569A5DF-63A7-472A-A97B-354B5BD7A3C8}"/>
              </a:ext>
            </a:extLst>
          </p:cNvPr>
          <p:cNvSpPr txBox="1">
            <a:spLocks/>
          </p:cNvSpPr>
          <p:nvPr/>
        </p:nvSpPr>
        <p:spPr>
          <a:xfrm>
            <a:off x="6934200" y="64008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Стр. </a:t>
            </a:r>
            <a:fld id="{71734E5D-357F-4193-8BCE-89C0C4C454A4}" type="slidenum">
              <a:rPr lang="en-US" smtClean="0"/>
              <a:pPr/>
              <a:t>2</a:t>
            </a:fld>
            <a:r>
              <a:rPr lang="bg-BG" dirty="0"/>
              <a:t> от 6</a:t>
            </a:r>
            <a:endParaRPr lang="en-US" dirty="0"/>
          </a:p>
        </p:txBody>
      </p:sp>
      <p:pic>
        <p:nvPicPr>
          <p:cNvPr id="13" name="Content Placeholder 12">
            <a:hlinkClick r:id="rId4"/>
            <a:extLst>
              <a:ext uri="{FF2B5EF4-FFF2-40B4-BE49-F238E27FC236}">
                <a16:creationId xmlns:a16="http://schemas.microsoft.com/office/drawing/2014/main" id="{D66E3908-D2FB-44B0-9FAD-60405827F88D}"/>
              </a:ext>
            </a:extLst>
          </p:cNvPr>
          <p:cNvPicPr>
            <a:picLocks noGrp="1" noChangeAspect="1"/>
          </p:cNvPicPr>
          <p:nvPr>
            <p:ph idx="1"/>
          </p:nvPr>
        </p:nvPicPr>
        <p:blipFill>
          <a:blip r:embed="rId5"/>
          <a:stretch>
            <a:fillRect/>
          </a:stretch>
        </p:blipFill>
        <p:spPr>
          <a:xfrm>
            <a:off x="381000" y="685800"/>
            <a:ext cx="1657350" cy="285750"/>
          </a:xfrm>
          <a:prstGeom prst="rect">
            <a:avLst/>
          </a:prstGeom>
        </p:spPr>
      </p:pic>
      <p:graphicFrame>
        <p:nvGraphicFramePr>
          <p:cNvPr id="14" name="Table 13">
            <a:extLst>
              <a:ext uri="{FF2B5EF4-FFF2-40B4-BE49-F238E27FC236}">
                <a16:creationId xmlns:a16="http://schemas.microsoft.com/office/drawing/2014/main" id="{0D169DEE-1876-4AC5-A257-7B1A98C91618}"/>
              </a:ext>
            </a:extLst>
          </p:cNvPr>
          <p:cNvGraphicFramePr>
            <a:graphicFrameLocks noGrp="1"/>
          </p:cNvGraphicFramePr>
          <p:nvPr>
            <p:extLst>
              <p:ext uri="{D42A27DB-BD31-4B8C-83A1-F6EECF244321}">
                <p14:modId xmlns:p14="http://schemas.microsoft.com/office/powerpoint/2010/main" val="3551790966"/>
              </p:ext>
            </p:extLst>
          </p:nvPr>
        </p:nvGraphicFramePr>
        <p:xfrm>
          <a:off x="762000" y="990600"/>
          <a:ext cx="7620000" cy="477012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856129861"/>
                    </a:ext>
                  </a:extLst>
                </a:gridCol>
                <a:gridCol w="1295400">
                  <a:extLst>
                    <a:ext uri="{9D8B030D-6E8A-4147-A177-3AD203B41FA5}">
                      <a16:colId xmlns:a16="http://schemas.microsoft.com/office/drawing/2014/main" val="1427869915"/>
                    </a:ext>
                  </a:extLst>
                </a:gridCol>
                <a:gridCol w="914400">
                  <a:extLst>
                    <a:ext uri="{9D8B030D-6E8A-4147-A177-3AD203B41FA5}">
                      <a16:colId xmlns:a16="http://schemas.microsoft.com/office/drawing/2014/main" val="2024527089"/>
                    </a:ext>
                  </a:extLst>
                </a:gridCol>
                <a:gridCol w="762000">
                  <a:extLst>
                    <a:ext uri="{9D8B030D-6E8A-4147-A177-3AD203B41FA5}">
                      <a16:colId xmlns:a16="http://schemas.microsoft.com/office/drawing/2014/main" val="3089769657"/>
                    </a:ext>
                  </a:extLst>
                </a:gridCol>
                <a:gridCol w="1600200">
                  <a:extLst>
                    <a:ext uri="{9D8B030D-6E8A-4147-A177-3AD203B41FA5}">
                      <a16:colId xmlns:a16="http://schemas.microsoft.com/office/drawing/2014/main" val="3752123035"/>
                    </a:ext>
                  </a:extLst>
                </a:gridCol>
                <a:gridCol w="1600200">
                  <a:extLst>
                    <a:ext uri="{9D8B030D-6E8A-4147-A177-3AD203B41FA5}">
                      <a16:colId xmlns:a16="http://schemas.microsoft.com/office/drawing/2014/main" val="3280685628"/>
                    </a:ext>
                  </a:extLst>
                </a:gridCol>
              </a:tblGrid>
              <a:tr h="370840">
                <a:tc gridSpan="3">
                  <a:txBody>
                    <a:bodyPr/>
                    <a:lstStyle/>
                    <a:p>
                      <a:endParaRPr lang="bg-BG" dirty="0"/>
                    </a:p>
                    <a:p>
                      <a:endParaRPr lang="en-US" dirty="0"/>
                    </a:p>
                  </a:txBody>
                  <a:tcPr/>
                </a:tc>
                <a:tc hMerge="1">
                  <a:txBody>
                    <a:bodyPr/>
                    <a:lstStyle/>
                    <a:p>
                      <a:endParaRPr lang="en-US" dirty="0"/>
                    </a:p>
                  </a:txBody>
                  <a:tcPr/>
                </a:tc>
                <a:tc hMerge="1">
                  <a:txBody>
                    <a:bodyPr/>
                    <a:lstStyle/>
                    <a:p>
                      <a:endParaRPr lang="en-US" dirty="0"/>
                    </a:p>
                  </a:txBody>
                  <a:tcPr/>
                </a:tc>
                <a:tc gridSpan="3">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181683002"/>
                  </a:ext>
                </a:extLst>
              </a:tr>
              <a:tr h="370840">
                <a:tc>
                  <a:txBody>
                    <a:bodyPr/>
                    <a:lstStyle/>
                    <a:p>
                      <a:pPr fontAlgn="base"/>
                      <a:endParaRPr lang="bg-BG" sz="1800" b="0" i="0" kern="1200" dirty="0">
                        <a:solidFill>
                          <a:schemeClr val="dk1"/>
                        </a:solidFill>
                        <a:effectLst/>
                        <a:latin typeface="+mn-lt"/>
                        <a:ea typeface="+mn-ea"/>
                        <a:cs typeface="+mn-cs"/>
                      </a:endParaRPr>
                    </a:p>
                    <a:p>
                      <a:pPr algn="ctr" fontAlgn="base"/>
                      <a:r>
                        <a:rPr lang="en-US" sz="1800" b="0" i="0" kern="1200" dirty="0">
                          <a:solidFill>
                            <a:schemeClr val="dk1"/>
                          </a:solidFill>
                          <a:effectLst/>
                          <a:latin typeface="+mn-lt"/>
                          <a:ea typeface="+mn-ea"/>
                          <a:cs typeface="+mn-cs"/>
                        </a:rPr>
                        <a:t>Blogger</a:t>
                      </a:r>
                    </a:p>
                    <a:p>
                      <a:pPr algn="ctr" fontAlgn="base"/>
                      <a:r>
                        <a:rPr lang="en-US" sz="1800" b="0" i="0" kern="1200" baseline="30000" dirty="0">
                          <a:solidFill>
                            <a:schemeClr val="dk1"/>
                          </a:solidFill>
                          <a:effectLst/>
                          <a:latin typeface="+mn-lt"/>
                          <a:ea typeface="+mn-ea"/>
                          <a:cs typeface="+mn-cs"/>
                        </a:rPr>
                        <a:t>€3</a:t>
                      </a:r>
                      <a:r>
                        <a:rPr lang="bg-BG" sz="1800" b="0" i="0" kern="1200" baseline="30000" dirty="0">
                          <a:solidFill>
                            <a:schemeClr val="dk1"/>
                          </a:solidFill>
                          <a:effectLst/>
                          <a:latin typeface="+mn-lt"/>
                          <a:ea typeface="+mn-ea"/>
                          <a:cs typeface="+mn-cs"/>
                        </a:rPr>
                        <a:t> на месец</a:t>
                      </a:r>
                      <a:endParaRPr lang="en-US" sz="1800" b="0" i="0" kern="1200" dirty="0">
                        <a:solidFill>
                          <a:schemeClr val="dk1"/>
                        </a:solidFill>
                        <a:effectLst/>
                        <a:latin typeface="+mn-lt"/>
                        <a:ea typeface="+mn-ea"/>
                        <a:cs typeface="+mn-cs"/>
                      </a:endParaRPr>
                    </a:p>
                    <a:p>
                      <a:pPr algn="ctr" fontAlgn="base"/>
                      <a:r>
                        <a:rPr lang="bg-BG" sz="1000" b="0" i="0" kern="1200" dirty="0">
                          <a:solidFill>
                            <a:schemeClr val="dk1"/>
                          </a:solidFill>
                          <a:effectLst/>
                          <a:latin typeface="+mn-lt"/>
                          <a:ea typeface="+mn-ea"/>
                          <a:cs typeface="+mn-cs"/>
                        </a:rPr>
                        <a:t>Считано на Годишна база</a:t>
                      </a:r>
                      <a:endParaRPr lang="en-US" sz="1000" b="0" i="0" kern="1200" dirty="0">
                        <a:solidFill>
                          <a:schemeClr val="dk1"/>
                        </a:solidFill>
                        <a:effectLst/>
                        <a:latin typeface="+mn-lt"/>
                        <a:ea typeface="+mn-ea"/>
                        <a:cs typeface="+mn-cs"/>
                      </a:endParaRPr>
                    </a:p>
                    <a:p>
                      <a:endParaRPr lang="en-US" dirty="0"/>
                    </a:p>
                  </a:txBody>
                  <a:tcPr/>
                </a:tc>
                <a:tc>
                  <a:txBody>
                    <a:bodyPr/>
                    <a:lstStyle/>
                    <a:p>
                      <a:endParaRPr lang="bg-BG" dirty="0"/>
                    </a:p>
                    <a:p>
                      <a:pPr algn="ctr" fontAlgn="base"/>
                      <a:r>
                        <a:rPr lang="en-US" sz="1800" b="0" i="0" kern="1200" dirty="0">
                          <a:solidFill>
                            <a:schemeClr val="dk1"/>
                          </a:solidFill>
                          <a:effectLst/>
                          <a:latin typeface="+mn-lt"/>
                          <a:ea typeface="+mn-ea"/>
                          <a:cs typeface="+mn-cs"/>
                        </a:rPr>
                        <a:t>Personal</a:t>
                      </a:r>
                    </a:p>
                    <a:p>
                      <a:pPr algn="ctr" fontAlgn="base"/>
                      <a:r>
                        <a:rPr lang="en-US" sz="1800" b="0" i="0" kern="1200" baseline="30000" dirty="0">
                          <a:solidFill>
                            <a:schemeClr val="dk1"/>
                          </a:solidFill>
                          <a:effectLst/>
                          <a:latin typeface="+mn-lt"/>
                          <a:ea typeface="+mn-ea"/>
                          <a:cs typeface="+mn-cs"/>
                        </a:rPr>
                        <a:t>€5</a:t>
                      </a:r>
                      <a:r>
                        <a:rPr lang="bg-BG" sz="1800" b="0" i="0" kern="1200" baseline="30000" dirty="0">
                          <a:solidFill>
                            <a:schemeClr val="dk1"/>
                          </a:solidFill>
                          <a:effectLst/>
                          <a:latin typeface="+mn-lt"/>
                          <a:ea typeface="+mn-ea"/>
                          <a:cs typeface="+mn-cs"/>
                        </a:rPr>
                        <a:t> на месец</a:t>
                      </a:r>
                      <a:endParaRPr lang="en-US" sz="1800" b="0" i="0" kern="1200" dirty="0">
                        <a:solidFill>
                          <a:schemeClr val="dk1"/>
                        </a:solidFill>
                        <a:effectLst/>
                        <a:latin typeface="+mn-lt"/>
                        <a:ea typeface="+mn-ea"/>
                        <a:cs typeface="+mn-cs"/>
                      </a:endParaRPr>
                    </a:p>
                    <a:p>
                      <a:pPr algn="ctr" fontAlgn="base"/>
                      <a:r>
                        <a:rPr lang="bg-BG" sz="1000" b="0" i="0" kern="1200" dirty="0">
                          <a:solidFill>
                            <a:schemeClr val="dk1"/>
                          </a:solidFill>
                          <a:effectLst/>
                          <a:latin typeface="+mn-lt"/>
                          <a:ea typeface="+mn-ea"/>
                          <a:cs typeface="+mn-cs"/>
                        </a:rPr>
                        <a:t>Считано на Годишна база</a:t>
                      </a:r>
                      <a:endParaRPr lang="en-US" sz="1000" b="0" i="0" kern="1200" dirty="0">
                        <a:solidFill>
                          <a:schemeClr val="dk1"/>
                        </a:solidFill>
                        <a:effectLst/>
                        <a:latin typeface="+mn-lt"/>
                        <a:ea typeface="+mn-ea"/>
                        <a:cs typeface="+mn-cs"/>
                      </a:endParaRPr>
                    </a:p>
                  </a:txBody>
                  <a:tcPr/>
                </a:tc>
                <a:tc gridSpan="2">
                  <a:txBody>
                    <a:bodyPr/>
                    <a:lstStyle/>
                    <a:p>
                      <a:endParaRPr lang="bg-BG" dirty="0"/>
                    </a:p>
                    <a:p>
                      <a:pPr algn="ctr" fontAlgn="base"/>
                      <a:r>
                        <a:rPr lang="en-US" sz="1800" b="0" i="0" kern="1200" dirty="0">
                          <a:solidFill>
                            <a:schemeClr val="dk1"/>
                          </a:solidFill>
                          <a:effectLst/>
                          <a:latin typeface="+mn-lt"/>
                          <a:ea typeface="+mn-ea"/>
                          <a:cs typeface="+mn-cs"/>
                        </a:rPr>
                        <a:t>Premium</a:t>
                      </a:r>
                    </a:p>
                    <a:p>
                      <a:pPr algn="ctr" fontAlgn="base"/>
                      <a:r>
                        <a:rPr lang="en-US" sz="1800" b="0" i="0" kern="1200" baseline="30000" dirty="0">
                          <a:solidFill>
                            <a:schemeClr val="dk1"/>
                          </a:solidFill>
                          <a:effectLst/>
                          <a:latin typeface="+mn-lt"/>
                          <a:ea typeface="+mn-ea"/>
                          <a:cs typeface="+mn-cs"/>
                        </a:rPr>
                        <a:t>€8</a:t>
                      </a:r>
                      <a:r>
                        <a:rPr lang="bg-BG" sz="1800" b="0" i="0" kern="1200" baseline="30000" dirty="0">
                          <a:solidFill>
                            <a:schemeClr val="dk1"/>
                          </a:solidFill>
                          <a:effectLst/>
                          <a:latin typeface="+mn-lt"/>
                          <a:ea typeface="+mn-ea"/>
                          <a:cs typeface="+mn-cs"/>
                        </a:rPr>
                        <a:t> на месец</a:t>
                      </a:r>
                      <a:endParaRPr lang="en-US" sz="1800" b="0" i="0" kern="1200" dirty="0">
                        <a:solidFill>
                          <a:schemeClr val="dk1"/>
                        </a:solidFill>
                        <a:effectLst/>
                        <a:latin typeface="+mn-lt"/>
                        <a:ea typeface="+mn-ea"/>
                        <a:cs typeface="+mn-cs"/>
                      </a:endParaRPr>
                    </a:p>
                    <a:p>
                      <a:pPr algn="ctr" fontAlgn="base"/>
                      <a:r>
                        <a:rPr lang="bg-BG" sz="1000" b="0" i="0" kern="1200" dirty="0">
                          <a:solidFill>
                            <a:schemeClr val="dk1"/>
                          </a:solidFill>
                          <a:effectLst/>
                          <a:latin typeface="+mn-lt"/>
                          <a:ea typeface="+mn-ea"/>
                          <a:cs typeface="+mn-cs"/>
                        </a:rPr>
                        <a:t>Считано на Годишна база</a:t>
                      </a:r>
                      <a:endParaRPr lang="en-US" sz="1000" b="0" i="0" kern="1200" dirty="0">
                        <a:solidFill>
                          <a:schemeClr val="dk1"/>
                        </a:solidFill>
                        <a:effectLst/>
                        <a:latin typeface="+mn-lt"/>
                        <a:ea typeface="+mn-ea"/>
                        <a:cs typeface="+mn-cs"/>
                      </a:endParaRPr>
                    </a:p>
                  </a:txBody>
                  <a:tcPr/>
                </a:tc>
                <a:tc hMerge="1">
                  <a:txBody>
                    <a:bodyPr/>
                    <a:lstStyle/>
                    <a:p>
                      <a:endParaRPr lang="en-US"/>
                    </a:p>
                  </a:txBody>
                  <a:tcPr/>
                </a:tc>
                <a:tc>
                  <a:txBody>
                    <a:bodyPr/>
                    <a:lstStyle/>
                    <a:p>
                      <a:endParaRPr lang="bg-BG" dirty="0"/>
                    </a:p>
                    <a:p>
                      <a:pPr algn="ctr" fontAlgn="base"/>
                      <a:r>
                        <a:rPr lang="en-US" sz="1800" b="0" i="0" kern="1200" dirty="0">
                          <a:solidFill>
                            <a:schemeClr val="dk1"/>
                          </a:solidFill>
                          <a:effectLst/>
                          <a:latin typeface="+mn-lt"/>
                          <a:ea typeface="+mn-ea"/>
                          <a:cs typeface="+mn-cs"/>
                        </a:rPr>
                        <a:t>Business</a:t>
                      </a:r>
                    </a:p>
                    <a:p>
                      <a:pPr algn="ctr" fontAlgn="base"/>
                      <a:r>
                        <a:rPr lang="en-US" sz="1800" b="0" i="0" kern="1200" baseline="30000" dirty="0">
                          <a:solidFill>
                            <a:schemeClr val="dk1"/>
                          </a:solidFill>
                          <a:effectLst/>
                          <a:latin typeface="+mn-lt"/>
                          <a:ea typeface="+mn-ea"/>
                          <a:cs typeface="+mn-cs"/>
                        </a:rPr>
                        <a:t>€25</a:t>
                      </a:r>
                      <a:r>
                        <a:rPr lang="bg-BG" sz="1800" b="0" i="0" kern="1200" baseline="30000" dirty="0">
                          <a:solidFill>
                            <a:schemeClr val="dk1"/>
                          </a:solidFill>
                          <a:effectLst/>
                          <a:latin typeface="+mn-lt"/>
                          <a:ea typeface="+mn-ea"/>
                          <a:cs typeface="+mn-cs"/>
                        </a:rPr>
                        <a:t> на месец</a:t>
                      </a:r>
                      <a:endParaRPr lang="en-US" sz="1800" b="0" i="0" kern="1200" dirty="0">
                        <a:solidFill>
                          <a:schemeClr val="dk1"/>
                        </a:solidFill>
                        <a:effectLst/>
                        <a:latin typeface="+mn-lt"/>
                        <a:ea typeface="+mn-ea"/>
                        <a:cs typeface="+mn-cs"/>
                      </a:endParaRPr>
                    </a:p>
                    <a:p>
                      <a:pPr marL="0" marR="0" lvl="0" indent="0" algn="ctr" defTabSz="914400" rtl="0" eaLnBrk="1" fontAlgn="base" latinLnBrk="0" hangingPunct="1">
                        <a:lnSpc>
                          <a:spcPct val="100000"/>
                        </a:lnSpc>
                        <a:spcBef>
                          <a:spcPts val="0"/>
                        </a:spcBef>
                        <a:spcAft>
                          <a:spcPts val="0"/>
                        </a:spcAft>
                        <a:buClrTx/>
                        <a:buSzTx/>
                        <a:buFontTx/>
                        <a:buNone/>
                        <a:tabLst/>
                        <a:defRPr/>
                      </a:pPr>
                      <a:r>
                        <a:rPr lang="bg-BG" sz="1100" b="0" i="0" kern="1200" dirty="0">
                          <a:solidFill>
                            <a:schemeClr val="dk1"/>
                          </a:solidFill>
                          <a:effectLst/>
                          <a:latin typeface="+mn-lt"/>
                          <a:ea typeface="+mn-ea"/>
                          <a:cs typeface="+mn-cs"/>
                        </a:rPr>
                        <a:t>Считано на Годишна база</a:t>
                      </a:r>
                      <a:endParaRPr lang="en-US" sz="1100" b="0" i="0" kern="1200" dirty="0">
                        <a:solidFill>
                          <a:schemeClr val="dk1"/>
                        </a:solidFill>
                        <a:effectLst/>
                        <a:latin typeface="+mn-lt"/>
                        <a:ea typeface="+mn-ea"/>
                        <a:cs typeface="+mn-cs"/>
                      </a:endParaRPr>
                    </a:p>
                    <a:p>
                      <a:endParaRPr lang="en-US" dirty="0"/>
                    </a:p>
                  </a:txBody>
                  <a:tcPr/>
                </a:tc>
                <a:tc>
                  <a:txBody>
                    <a:bodyPr/>
                    <a:lstStyle/>
                    <a:p>
                      <a:endParaRPr lang="bg-BG" dirty="0"/>
                    </a:p>
                    <a:p>
                      <a:pPr algn="ctr" fontAlgn="base"/>
                      <a:r>
                        <a:rPr lang="en-US" sz="1800" b="0" i="0" kern="1200" dirty="0">
                          <a:solidFill>
                            <a:schemeClr val="dk1"/>
                          </a:solidFill>
                          <a:effectLst/>
                          <a:latin typeface="+mn-lt"/>
                          <a:ea typeface="+mn-ea"/>
                          <a:cs typeface="+mn-cs"/>
                        </a:rPr>
                        <a:t>eCommerce</a:t>
                      </a:r>
                    </a:p>
                    <a:p>
                      <a:pPr algn="ctr" fontAlgn="base"/>
                      <a:r>
                        <a:rPr lang="en-US" sz="1800" b="0" i="0" kern="1200" baseline="30000" dirty="0">
                          <a:solidFill>
                            <a:schemeClr val="dk1"/>
                          </a:solidFill>
                          <a:effectLst/>
                          <a:latin typeface="+mn-lt"/>
                          <a:ea typeface="+mn-ea"/>
                          <a:cs typeface="+mn-cs"/>
                        </a:rPr>
                        <a:t>€25</a:t>
                      </a:r>
                      <a:r>
                        <a:rPr lang="bg-BG" sz="1800" b="0" i="0" kern="1200" baseline="30000" dirty="0">
                          <a:solidFill>
                            <a:schemeClr val="dk1"/>
                          </a:solidFill>
                          <a:effectLst/>
                          <a:latin typeface="+mn-lt"/>
                          <a:ea typeface="+mn-ea"/>
                          <a:cs typeface="+mn-cs"/>
                        </a:rPr>
                        <a:t> на месец</a:t>
                      </a:r>
                      <a:endParaRPr lang="en-US" sz="1800" b="0" i="0" kern="1200" dirty="0">
                        <a:solidFill>
                          <a:schemeClr val="dk1"/>
                        </a:solidFill>
                        <a:effectLst/>
                        <a:latin typeface="+mn-lt"/>
                        <a:ea typeface="+mn-ea"/>
                        <a:cs typeface="+mn-cs"/>
                      </a:endParaRPr>
                    </a:p>
                    <a:p>
                      <a:pPr marL="0" marR="0" lvl="0" indent="0" algn="ctr" defTabSz="914400" rtl="0" eaLnBrk="1" fontAlgn="base" latinLnBrk="0" hangingPunct="1">
                        <a:lnSpc>
                          <a:spcPct val="100000"/>
                        </a:lnSpc>
                        <a:spcBef>
                          <a:spcPts val="0"/>
                        </a:spcBef>
                        <a:spcAft>
                          <a:spcPts val="0"/>
                        </a:spcAft>
                        <a:buClrTx/>
                        <a:buSzTx/>
                        <a:buFontTx/>
                        <a:buNone/>
                        <a:tabLst/>
                        <a:defRPr/>
                      </a:pPr>
                      <a:r>
                        <a:rPr lang="bg-BG" sz="1100" b="0" i="0" kern="1200" dirty="0">
                          <a:solidFill>
                            <a:schemeClr val="dk1"/>
                          </a:solidFill>
                          <a:effectLst/>
                          <a:latin typeface="+mn-lt"/>
                          <a:ea typeface="+mn-ea"/>
                          <a:cs typeface="+mn-cs"/>
                        </a:rPr>
                        <a:t>Считано на Годишна база</a:t>
                      </a:r>
                      <a:endParaRPr lang="en-US" sz="1100" b="0" i="0" kern="1200" dirty="0">
                        <a:solidFill>
                          <a:schemeClr val="dk1"/>
                        </a:solidFill>
                        <a:effectLst/>
                        <a:latin typeface="+mn-lt"/>
                        <a:ea typeface="+mn-ea"/>
                        <a:cs typeface="+mn-cs"/>
                      </a:endParaRPr>
                    </a:p>
                    <a:p>
                      <a:endParaRPr lang="bg-BG" dirty="0"/>
                    </a:p>
                  </a:txBody>
                  <a:tcPr/>
                </a:tc>
                <a:extLst>
                  <a:ext uri="{0D108BD9-81ED-4DB2-BD59-A6C34878D82A}">
                    <a16:rowId xmlns:a16="http://schemas.microsoft.com/office/drawing/2014/main" val="3166855814"/>
                  </a:ext>
                </a:extLst>
              </a:tr>
              <a:tr h="370840">
                <a:tc>
                  <a:txBody>
                    <a:bodyPr/>
                    <a:lstStyle/>
                    <a:p>
                      <a:r>
                        <a:rPr lang="bg-BG" sz="1100" b="1" i="0" kern="1200" dirty="0">
                          <a:solidFill>
                            <a:schemeClr val="dk1"/>
                          </a:solidFill>
                          <a:effectLst/>
                          <a:latin typeface="+mn-lt"/>
                          <a:ea typeface="+mn-ea"/>
                          <a:cs typeface="+mn-cs"/>
                        </a:rPr>
                        <a:t>Подходящ</a:t>
                      </a:r>
                      <a:r>
                        <a:rPr lang="en-US" sz="1100" b="1" i="0" kern="1200" dirty="0">
                          <a:solidFill>
                            <a:schemeClr val="dk1"/>
                          </a:solidFill>
                          <a:effectLst/>
                          <a:latin typeface="+mn-lt"/>
                          <a:ea typeface="+mn-ea"/>
                          <a:cs typeface="+mn-cs"/>
                        </a:rPr>
                        <a:t> </a:t>
                      </a:r>
                      <a:r>
                        <a:rPr lang="bg-BG" sz="1100" b="1" i="0" kern="1200" dirty="0">
                          <a:solidFill>
                            <a:schemeClr val="dk1"/>
                          </a:solidFill>
                          <a:effectLst/>
                          <a:latin typeface="+mn-lt"/>
                          <a:ea typeface="+mn-ea"/>
                          <a:cs typeface="+mn-cs"/>
                        </a:rPr>
                        <a:t>за</a:t>
                      </a:r>
                      <a:r>
                        <a:rPr lang="en-US" sz="1100" b="1" i="0" kern="1200" dirty="0">
                          <a:solidFill>
                            <a:schemeClr val="dk1"/>
                          </a:solidFill>
                          <a:effectLst/>
                          <a:latin typeface="+mn-lt"/>
                          <a:ea typeface="+mn-ea"/>
                          <a:cs typeface="+mn-cs"/>
                        </a:rPr>
                        <a:t> Blogger</a:t>
                      </a:r>
                      <a:r>
                        <a:rPr lang="bg-BG" sz="1100" b="1" i="0" kern="1200" dirty="0">
                          <a:solidFill>
                            <a:schemeClr val="dk1"/>
                          </a:solidFill>
                          <a:effectLst/>
                          <a:latin typeface="+mn-lt"/>
                          <a:ea typeface="+mn-ea"/>
                          <a:cs typeface="+mn-cs"/>
                        </a:rPr>
                        <a:t>-и</a:t>
                      </a:r>
                      <a:r>
                        <a:rPr lang="en-US" sz="1100" b="1" i="0" kern="1200" dirty="0">
                          <a:solidFill>
                            <a:schemeClr val="dk1"/>
                          </a:solidFill>
                          <a:effectLst/>
                          <a:latin typeface="+mn-lt"/>
                          <a:ea typeface="+mn-ea"/>
                          <a:cs typeface="+mn-cs"/>
                        </a:rPr>
                        <a:t>:</a:t>
                      </a:r>
                      <a:endParaRPr lang="bg-BG" sz="1100" b="1" i="0" kern="1200" dirty="0">
                        <a:solidFill>
                          <a:schemeClr val="dk1"/>
                        </a:solidFill>
                        <a:effectLst/>
                        <a:latin typeface="+mn-lt"/>
                        <a:ea typeface="+mn-ea"/>
                        <a:cs typeface="+mn-cs"/>
                      </a:endParaRPr>
                    </a:p>
                    <a:p>
                      <a:r>
                        <a:rPr lang="bg-BG" sz="1100" b="0" i="0" kern="1200" dirty="0">
                          <a:solidFill>
                            <a:schemeClr val="dk1"/>
                          </a:solidFill>
                          <a:effectLst/>
                          <a:latin typeface="+mn-lt"/>
                          <a:ea typeface="+mn-ea"/>
                          <a:cs typeface="+mn-cs"/>
                        </a:rPr>
                        <a:t>Възможност да Именуваме своя</a:t>
                      </a:r>
                      <a:r>
                        <a:rPr lang="en-US" sz="1100" b="0" i="0" kern="1200" dirty="0">
                          <a:solidFill>
                            <a:schemeClr val="dk1"/>
                          </a:solidFill>
                          <a:effectLst/>
                          <a:latin typeface="+mn-lt"/>
                          <a:ea typeface="+mn-ea"/>
                          <a:cs typeface="+mn-cs"/>
                        </a:rPr>
                        <a:t> Blog </a:t>
                      </a:r>
                      <a:r>
                        <a:rPr lang="bg-BG" sz="1100" b="0" i="0" kern="1200" dirty="0">
                          <a:solidFill>
                            <a:schemeClr val="dk1"/>
                          </a:solidFill>
                          <a:effectLst/>
                          <a:latin typeface="+mn-lt"/>
                          <a:ea typeface="+mn-ea"/>
                          <a:cs typeface="+mn-cs"/>
                        </a:rPr>
                        <a:t>с</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желано</a:t>
                      </a:r>
                      <a:r>
                        <a:rPr lang="en-US" sz="1100" b="0" i="0" kern="1200" dirty="0">
                          <a:solidFill>
                            <a:schemeClr val="dk1"/>
                          </a:solidFill>
                          <a:effectLst/>
                          <a:latin typeface="+mn-lt"/>
                          <a:ea typeface="+mn-ea"/>
                          <a:cs typeface="+mn-cs"/>
                        </a:rPr>
                        <a:t> .blog </a:t>
                      </a:r>
                      <a:r>
                        <a:rPr lang="bg-BG" sz="1100" b="0" i="0" kern="1200" dirty="0">
                          <a:solidFill>
                            <a:schemeClr val="dk1"/>
                          </a:solidFill>
                          <a:effectLst/>
                          <a:latin typeface="+mn-lt"/>
                          <a:ea typeface="+mn-ea"/>
                          <a:cs typeface="+mn-cs"/>
                        </a:rPr>
                        <a:t>Име на </a:t>
                      </a:r>
                      <a:r>
                        <a:rPr lang="en-US" sz="1100" b="0" i="0" kern="1200" dirty="0">
                          <a:solidFill>
                            <a:schemeClr val="dk1"/>
                          </a:solidFill>
                          <a:effectLst/>
                          <a:latin typeface="+mn-lt"/>
                          <a:ea typeface="+mn-ea"/>
                          <a:cs typeface="+mn-cs"/>
                        </a:rPr>
                        <a:t>Domain </a:t>
                      </a:r>
                      <a:r>
                        <a:rPr lang="bg-BG" sz="1100" b="0" i="0" kern="1200" dirty="0">
                          <a:solidFill>
                            <a:schemeClr val="dk1"/>
                          </a:solidFill>
                          <a:effectLst/>
                          <a:latin typeface="+mn-lt"/>
                          <a:ea typeface="+mn-ea"/>
                          <a:cs typeface="+mn-cs"/>
                        </a:rPr>
                        <a:t>и</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да премахнем всякакви</a:t>
                      </a:r>
                      <a:r>
                        <a:rPr lang="en-US" sz="1100" b="0" i="0" kern="1200" dirty="0">
                          <a:solidFill>
                            <a:schemeClr val="dk1"/>
                          </a:solidFill>
                          <a:effectLst/>
                          <a:latin typeface="+mn-lt"/>
                          <a:ea typeface="+mn-ea"/>
                          <a:cs typeface="+mn-cs"/>
                        </a:rPr>
                        <a:t> WordPress.com </a:t>
                      </a:r>
                      <a:r>
                        <a:rPr lang="bg-BG" sz="1100" b="0" i="0" kern="1200" dirty="0">
                          <a:solidFill>
                            <a:schemeClr val="dk1"/>
                          </a:solidFill>
                          <a:effectLst/>
                          <a:latin typeface="+mn-lt"/>
                          <a:ea typeface="+mn-ea"/>
                          <a:cs typeface="+mn-cs"/>
                        </a:rPr>
                        <a:t>Реклами</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Възможност да разполагаме с</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допълнително</a:t>
                      </a:r>
                      <a:r>
                        <a:rPr lang="en-US" sz="1100" b="0" i="0" kern="1200" dirty="0">
                          <a:solidFill>
                            <a:schemeClr val="dk1"/>
                          </a:solidFill>
                          <a:effectLst/>
                          <a:latin typeface="+mn-lt"/>
                          <a:ea typeface="+mn-ea"/>
                          <a:cs typeface="+mn-cs"/>
                        </a:rPr>
                        <a:t> Storage-</a:t>
                      </a:r>
                      <a:r>
                        <a:rPr lang="bg-BG" sz="1100" b="0" i="0" kern="1200" dirty="0">
                          <a:solidFill>
                            <a:schemeClr val="dk1"/>
                          </a:solidFill>
                          <a:effectLst/>
                          <a:latin typeface="+mn-lt"/>
                          <a:ea typeface="+mn-ea"/>
                          <a:cs typeface="+mn-cs"/>
                        </a:rPr>
                        <a:t>Пространство и </a:t>
                      </a:r>
                      <a:r>
                        <a:rPr lang="en-US" sz="1100" b="0" i="0" kern="1200" dirty="0">
                          <a:solidFill>
                            <a:schemeClr val="dk1"/>
                          </a:solidFill>
                          <a:effectLst/>
                          <a:latin typeface="+mn-lt"/>
                          <a:ea typeface="+mn-ea"/>
                          <a:cs typeface="+mn-cs"/>
                        </a:rPr>
                        <a:t>email</a:t>
                      </a:r>
                      <a:r>
                        <a:rPr lang="bg-BG" sz="1100" b="0" i="0" kern="1200" dirty="0">
                          <a:solidFill>
                            <a:schemeClr val="dk1"/>
                          </a:solidFill>
                          <a:effectLst/>
                          <a:latin typeface="+mn-lt"/>
                          <a:ea typeface="+mn-ea"/>
                          <a:cs typeface="+mn-cs"/>
                        </a:rPr>
                        <a:t>-Поддръжка</a:t>
                      </a:r>
                      <a:r>
                        <a:rPr lang="en-US" sz="1100" b="0" i="0" kern="1200" dirty="0">
                          <a:solidFill>
                            <a:schemeClr val="dk1"/>
                          </a:solidFill>
                          <a:effectLst/>
                          <a:latin typeface="+mn-lt"/>
                          <a:ea typeface="+mn-ea"/>
                          <a:cs typeface="+mn-cs"/>
                        </a:rPr>
                        <a:t>.</a:t>
                      </a:r>
                      <a:endParaRPr lang="en-US" sz="1100" dirty="0"/>
                    </a:p>
                  </a:txBody>
                  <a:tcPr/>
                </a:tc>
                <a:tc>
                  <a:txBody>
                    <a:bodyPr/>
                    <a:lstStyle/>
                    <a:p>
                      <a:r>
                        <a:rPr lang="bg-BG" sz="1100" b="1" i="0" kern="1200" dirty="0">
                          <a:solidFill>
                            <a:schemeClr val="dk1"/>
                          </a:solidFill>
                          <a:effectLst/>
                          <a:latin typeface="+mn-lt"/>
                          <a:ea typeface="+mn-ea"/>
                          <a:cs typeface="+mn-cs"/>
                        </a:rPr>
                        <a:t>Подходящ за</a:t>
                      </a:r>
                      <a:r>
                        <a:rPr lang="en-US" sz="1100" b="1" i="0" kern="1200" dirty="0">
                          <a:solidFill>
                            <a:schemeClr val="dk1"/>
                          </a:solidFill>
                          <a:effectLst/>
                          <a:latin typeface="+mn-lt"/>
                          <a:ea typeface="+mn-ea"/>
                          <a:cs typeface="+mn-cs"/>
                        </a:rPr>
                        <a:t> </a:t>
                      </a:r>
                      <a:r>
                        <a:rPr lang="bg-BG" sz="1100" b="1" i="0" kern="1200" dirty="0">
                          <a:solidFill>
                            <a:schemeClr val="dk1"/>
                          </a:solidFill>
                          <a:effectLst/>
                          <a:latin typeface="+mn-lt"/>
                          <a:ea typeface="+mn-ea"/>
                          <a:cs typeface="+mn-cs"/>
                        </a:rPr>
                        <a:t>Персонални цели</a:t>
                      </a:r>
                      <a:r>
                        <a:rPr lang="en-US" sz="1100" b="1" i="0" kern="1200" dirty="0">
                          <a:solidFill>
                            <a:schemeClr val="dk1"/>
                          </a:solidFill>
                          <a:effectLst/>
                          <a:latin typeface="+mn-lt"/>
                          <a:ea typeface="+mn-ea"/>
                          <a:cs typeface="+mn-cs"/>
                        </a:rPr>
                        <a:t>:</a:t>
                      </a:r>
                      <a:endParaRPr lang="bg-BG" sz="1100" b="1" i="0" kern="1200" dirty="0">
                        <a:solidFill>
                          <a:schemeClr val="dk1"/>
                        </a:solidFill>
                        <a:effectLst/>
                        <a:latin typeface="+mn-lt"/>
                        <a:ea typeface="+mn-ea"/>
                        <a:cs typeface="+mn-cs"/>
                      </a:endParaRPr>
                    </a:p>
                    <a:p>
                      <a:r>
                        <a:rPr lang="bg-BG" sz="1100" b="0" i="0" kern="1200" dirty="0">
                          <a:solidFill>
                            <a:schemeClr val="dk1"/>
                          </a:solidFill>
                          <a:effectLst/>
                          <a:latin typeface="+mn-lt"/>
                          <a:ea typeface="+mn-ea"/>
                          <a:cs typeface="+mn-cs"/>
                        </a:rPr>
                        <a:t>Можем да дадем на своя</a:t>
                      </a:r>
                      <a:r>
                        <a:rPr lang="en-US" sz="1100" b="0" i="0" kern="1200" dirty="0">
                          <a:solidFill>
                            <a:schemeClr val="dk1"/>
                          </a:solidFill>
                          <a:effectLst/>
                          <a:latin typeface="+mn-lt"/>
                          <a:ea typeface="+mn-ea"/>
                          <a:cs typeface="+mn-cs"/>
                        </a:rPr>
                        <a:t> Web</a:t>
                      </a:r>
                      <a:r>
                        <a:rPr lang="bg-BG" sz="1100" b="0" i="0" kern="1200" dirty="0">
                          <a:solidFill>
                            <a:schemeClr val="dk1"/>
                          </a:solidFill>
                          <a:effectLst/>
                          <a:latin typeface="+mn-lt"/>
                          <a:ea typeface="+mn-ea"/>
                          <a:cs typeface="+mn-cs"/>
                        </a:rPr>
                        <a:t>-Сайт</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желано от нас Име на</a:t>
                      </a:r>
                      <a:r>
                        <a:rPr lang="en-US" sz="1100" b="0" i="0" kern="1200" dirty="0">
                          <a:solidFill>
                            <a:schemeClr val="dk1"/>
                          </a:solidFill>
                          <a:effectLst/>
                          <a:latin typeface="+mn-lt"/>
                          <a:ea typeface="+mn-ea"/>
                          <a:cs typeface="+mn-cs"/>
                        </a:rPr>
                        <a:t> Domain</a:t>
                      </a:r>
                      <a:r>
                        <a:rPr lang="bg-BG" sz="1100" b="0" i="0" kern="1200" dirty="0">
                          <a:solidFill>
                            <a:schemeClr val="dk1"/>
                          </a:solidFill>
                          <a:effectLst/>
                          <a:latin typeface="+mn-lt"/>
                          <a:ea typeface="+mn-ea"/>
                          <a:cs typeface="+mn-cs"/>
                        </a:rPr>
                        <a:t> и да премахнем всякакви</a:t>
                      </a:r>
                      <a:r>
                        <a:rPr lang="en-US" sz="1100" b="0" i="0" kern="1200" dirty="0">
                          <a:solidFill>
                            <a:schemeClr val="dk1"/>
                          </a:solidFill>
                          <a:effectLst/>
                          <a:latin typeface="+mn-lt"/>
                          <a:ea typeface="+mn-ea"/>
                          <a:cs typeface="+mn-cs"/>
                        </a:rPr>
                        <a:t> WordPress.com</a:t>
                      </a:r>
                      <a:r>
                        <a:rPr lang="bg-BG" sz="1100" b="0" i="0" kern="1200" dirty="0">
                          <a:solidFill>
                            <a:schemeClr val="dk1"/>
                          </a:solidFill>
                          <a:effectLst/>
                          <a:latin typeface="+mn-lt"/>
                          <a:ea typeface="+mn-ea"/>
                          <a:cs typeface="+mn-cs"/>
                        </a:rPr>
                        <a:t> Реклами</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Възможност да разполагаме с</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Висококачествен</a:t>
                      </a:r>
                      <a:r>
                        <a:rPr lang="en-US" sz="1100" b="0" i="0" kern="1200" dirty="0">
                          <a:solidFill>
                            <a:schemeClr val="dk1"/>
                          </a:solidFill>
                          <a:effectLst/>
                          <a:latin typeface="+mn-lt"/>
                          <a:ea typeface="+mn-ea"/>
                          <a:cs typeface="+mn-cs"/>
                        </a:rPr>
                        <a:t> email</a:t>
                      </a:r>
                      <a:r>
                        <a:rPr lang="bg-BG" sz="1100" b="0" i="0" kern="1200" dirty="0">
                          <a:solidFill>
                            <a:schemeClr val="dk1"/>
                          </a:solidFill>
                          <a:effectLst/>
                          <a:latin typeface="+mn-lt"/>
                          <a:ea typeface="+mn-ea"/>
                          <a:cs typeface="+mn-cs"/>
                        </a:rPr>
                        <a:t>; </a:t>
                      </a:r>
                      <a:r>
                        <a:rPr lang="en-US" sz="1100" b="0" i="0" kern="1200" dirty="0">
                          <a:solidFill>
                            <a:schemeClr val="dk1"/>
                          </a:solidFill>
                          <a:effectLst/>
                          <a:latin typeface="+mn-lt"/>
                          <a:ea typeface="+mn-ea"/>
                          <a:cs typeface="+mn-cs"/>
                        </a:rPr>
                        <a:t>live chat</a:t>
                      </a:r>
                      <a:r>
                        <a:rPr lang="bg-BG" sz="1100" b="0" i="0" kern="1200" dirty="0">
                          <a:solidFill>
                            <a:schemeClr val="dk1"/>
                          </a:solidFill>
                          <a:effectLst/>
                          <a:latin typeface="+mn-lt"/>
                          <a:ea typeface="+mn-ea"/>
                          <a:cs typeface="+mn-cs"/>
                        </a:rPr>
                        <a:t> Поддръжка</a:t>
                      </a:r>
                      <a:r>
                        <a:rPr lang="en-US" sz="1100" b="0" i="0" kern="1200" dirty="0">
                          <a:solidFill>
                            <a:schemeClr val="dk1"/>
                          </a:solidFill>
                          <a:effectLst/>
                          <a:latin typeface="+mn-lt"/>
                          <a:ea typeface="+mn-ea"/>
                          <a:cs typeface="+mn-cs"/>
                        </a:rPr>
                        <a:t>.</a:t>
                      </a:r>
                      <a:endParaRPr lang="en-US" sz="1100" dirty="0"/>
                    </a:p>
                  </a:txBody>
                  <a:tcPr/>
                </a:tc>
                <a:tc gridSpan="2">
                  <a:txBody>
                    <a:bodyPr/>
                    <a:lstStyle/>
                    <a:p>
                      <a:r>
                        <a:rPr lang="bg-BG" sz="1100" b="1" i="0" kern="1200" dirty="0">
                          <a:solidFill>
                            <a:schemeClr val="dk1"/>
                          </a:solidFill>
                          <a:effectLst/>
                          <a:latin typeface="+mn-lt"/>
                          <a:ea typeface="+mn-ea"/>
                          <a:cs typeface="+mn-cs"/>
                        </a:rPr>
                        <a:t>Подходящ за</a:t>
                      </a:r>
                      <a:r>
                        <a:rPr lang="en-US" sz="1100" b="1" i="0" kern="1200" dirty="0">
                          <a:solidFill>
                            <a:schemeClr val="dk1"/>
                          </a:solidFill>
                          <a:effectLst/>
                          <a:latin typeface="+mn-lt"/>
                          <a:ea typeface="+mn-ea"/>
                          <a:cs typeface="+mn-cs"/>
                        </a:rPr>
                        <a:t> </a:t>
                      </a:r>
                      <a:r>
                        <a:rPr lang="bg-BG" sz="1100" b="1" i="0" kern="1200" dirty="0">
                          <a:solidFill>
                            <a:schemeClr val="dk1"/>
                          </a:solidFill>
                          <a:effectLst/>
                          <a:latin typeface="+mn-lt"/>
                          <a:ea typeface="+mn-ea"/>
                          <a:cs typeface="+mn-cs"/>
                        </a:rPr>
                        <a:t>Предприемачи и лица, упражняващи Свободни професии</a:t>
                      </a:r>
                      <a:r>
                        <a:rPr lang="en-US" sz="1100" b="1" i="0" kern="1200" dirty="0">
                          <a:solidFill>
                            <a:schemeClr val="dk1"/>
                          </a:solidFill>
                          <a:effectLst/>
                          <a:latin typeface="+mn-lt"/>
                          <a:ea typeface="+mn-ea"/>
                          <a:cs typeface="+mn-cs"/>
                        </a:rPr>
                        <a:t>:</a:t>
                      </a:r>
                      <a:endParaRPr lang="bg-BG" sz="1100" b="1" i="0" kern="1200" dirty="0">
                        <a:solidFill>
                          <a:schemeClr val="dk1"/>
                        </a:solidFill>
                        <a:effectLst/>
                        <a:latin typeface="+mn-lt"/>
                        <a:ea typeface="+mn-ea"/>
                        <a:cs typeface="+mn-cs"/>
                      </a:endParaRPr>
                    </a:p>
                    <a:p>
                      <a:r>
                        <a:rPr lang="bg-BG" sz="1100" b="0" i="0" kern="1200" dirty="0">
                          <a:solidFill>
                            <a:schemeClr val="dk1"/>
                          </a:solidFill>
                          <a:effectLst/>
                          <a:latin typeface="+mn-lt"/>
                          <a:ea typeface="+mn-ea"/>
                          <a:cs typeface="+mn-cs"/>
                        </a:rPr>
                        <a:t>Възможност за изграждане на собствен</a:t>
                      </a:r>
                      <a:r>
                        <a:rPr lang="en-US" sz="1100" b="0" i="0" kern="1200" dirty="0">
                          <a:solidFill>
                            <a:schemeClr val="dk1"/>
                          </a:solidFill>
                          <a:effectLst/>
                          <a:latin typeface="+mn-lt"/>
                          <a:ea typeface="+mn-ea"/>
                          <a:cs typeface="+mn-cs"/>
                        </a:rPr>
                        <a:t> Web</a:t>
                      </a:r>
                      <a:r>
                        <a:rPr lang="bg-BG" sz="1100" b="0" i="0" kern="1200" dirty="0">
                          <a:solidFill>
                            <a:schemeClr val="dk1"/>
                          </a:solidFill>
                          <a:effectLst/>
                          <a:latin typeface="+mn-lt"/>
                          <a:ea typeface="+mn-ea"/>
                          <a:cs typeface="+mn-cs"/>
                        </a:rPr>
                        <a:t>-Сайт с модерни Инструменти за Разработка</a:t>
                      </a:r>
                      <a:r>
                        <a:rPr lang="en-US" sz="1100" b="0" i="0" kern="1200" dirty="0">
                          <a:solidFill>
                            <a:schemeClr val="dk1"/>
                          </a:solidFill>
                          <a:effectLst/>
                          <a:latin typeface="+mn-lt"/>
                          <a:ea typeface="+mn-ea"/>
                          <a:cs typeface="+mn-cs"/>
                        </a:rPr>
                        <a:t>, CSS </a:t>
                      </a:r>
                      <a:r>
                        <a:rPr lang="bg-BG" sz="1100" b="0" i="0" kern="1200" dirty="0">
                          <a:solidFill>
                            <a:schemeClr val="dk1"/>
                          </a:solidFill>
                          <a:effectLst/>
                          <a:latin typeface="+mn-lt"/>
                          <a:ea typeface="+mn-ea"/>
                          <a:cs typeface="+mn-cs"/>
                        </a:rPr>
                        <a:t>Стилизиране; при това, разполагаме с изобилно Пространство за</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Аудио</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и Видео и възможност да </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публикуваме Реклами с Комерсиална цел</a:t>
                      </a:r>
                      <a:r>
                        <a:rPr lang="en-US" sz="1100" b="0" i="0" kern="1200" dirty="0">
                          <a:solidFill>
                            <a:schemeClr val="dk1"/>
                          </a:solidFill>
                          <a:effectLst/>
                          <a:latin typeface="+mn-lt"/>
                          <a:ea typeface="+mn-ea"/>
                          <a:cs typeface="+mn-cs"/>
                        </a:rPr>
                        <a:t>.</a:t>
                      </a:r>
                      <a:endParaRPr lang="en-US" sz="1100" dirty="0"/>
                    </a:p>
                  </a:txBody>
                  <a:tcPr/>
                </a:tc>
                <a:tc hMerge="1">
                  <a:txBody>
                    <a:bodyPr/>
                    <a:lstStyle/>
                    <a:p>
                      <a:endParaRPr lang="en-US"/>
                    </a:p>
                  </a:txBody>
                  <a:tcPr/>
                </a:tc>
                <a:tc>
                  <a:txBody>
                    <a:bodyPr/>
                    <a:lstStyle/>
                    <a:p>
                      <a:r>
                        <a:rPr lang="bg-BG" sz="1100" b="1" i="0" kern="1200" dirty="0">
                          <a:solidFill>
                            <a:schemeClr val="dk1"/>
                          </a:solidFill>
                          <a:effectLst/>
                          <a:latin typeface="+mn-lt"/>
                          <a:ea typeface="+mn-ea"/>
                          <a:cs typeface="+mn-cs"/>
                        </a:rPr>
                        <a:t>Подходящ за</a:t>
                      </a:r>
                      <a:r>
                        <a:rPr lang="en-US" sz="1100" b="1" i="0" kern="1200" dirty="0">
                          <a:solidFill>
                            <a:schemeClr val="dk1"/>
                          </a:solidFill>
                          <a:effectLst/>
                          <a:latin typeface="+mn-lt"/>
                          <a:ea typeface="+mn-ea"/>
                          <a:cs typeface="+mn-cs"/>
                        </a:rPr>
                        <a:t> </a:t>
                      </a:r>
                      <a:r>
                        <a:rPr lang="bg-BG" sz="1100" b="1" i="0" kern="1200" dirty="0">
                          <a:solidFill>
                            <a:schemeClr val="dk1"/>
                          </a:solidFill>
                          <a:effectLst/>
                          <a:latin typeface="+mn-lt"/>
                          <a:ea typeface="+mn-ea"/>
                          <a:cs typeface="+mn-cs"/>
                        </a:rPr>
                        <a:t>представители на Малкия бизнес</a:t>
                      </a:r>
                      <a:r>
                        <a:rPr lang="en-US" sz="1100" b="1" i="0" kern="1200" dirty="0">
                          <a:solidFill>
                            <a:schemeClr val="dk1"/>
                          </a:solidFill>
                          <a:effectLst/>
                          <a:latin typeface="+mn-lt"/>
                          <a:ea typeface="+mn-ea"/>
                          <a:cs typeface="+mn-cs"/>
                        </a:rPr>
                        <a:t>:</a:t>
                      </a:r>
                      <a:endParaRPr lang="bg-BG" sz="1100" b="1" i="0" kern="1200" dirty="0">
                        <a:solidFill>
                          <a:schemeClr val="dk1"/>
                        </a:solidFill>
                        <a:effectLst/>
                        <a:latin typeface="+mn-lt"/>
                        <a:ea typeface="+mn-ea"/>
                        <a:cs typeface="+mn-cs"/>
                      </a:endParaRPr>
                    </a:p>
                    <a:p>
                      <a:r>
                        <a:rPr lang="bg-BG" sz="1100" b="0" i="0" kern="1200" dirty="0">
                          <a:solidFill>
                            <a:schemeClr val="dk1"/>
                          </a:solidFill>
                          <a:effectLst/>
                          <a:latin typeface="+mn-lt"/>
                          <a:ea typeface="+mn-ea"/>
                          <a:cs typeface="+mn-cs"/>
                        </a:rPr>
                        <a:t>Разполагаме неограничено с </a:t>
                      </a:r>
                      <a:r>
                        <a:rPr lang="en-US" sz="1100" b="0" i="0" kern="1200" dirty="0">
                          <a:solidFill>
                            <a:schemeClr val="dk1"/>
                          </a:solidFill>
                          <a:effectLst/>
                          <a:latin typeface="+mn-lt"/>
                          <a:ea typeface="+mn-ea"/>
                          <a:cs typeface="+mn-cs"/>
                        </a:rPr>
                        <a:t>Premium-</a:t>
                      </a:r>
                      <a:r>
                        <a:rPr lang="bg-BG" sz="1100" b="0" i="0" kern="1200" dirty="0">
                          <a:solidFill>
                            <a:schemeClr val="dk1"/>
                          </a:solidFill>
                          <a:effectLst/>
                          <a:latin typeface="+mn-lt"/>
                          <a:ea typeface="+mn-ea"/>
                          <a:cs typeface="+mn-cs"/>
                        </a:rPr>
                        <a:t> и </a:t>
                      </a:r>
                      <a:r>
                        <a:rPr lang="en-US" sz="1100" b="0" i="0" kern="1200" dirty="0">
                          <a:solidFill>
                            <a:schemeClr val="dk1"/>
                          </a:solidFill>
                          <a:effectLst/>
                          <a:latin typeface="+mn-lt"/>
                          <a:ea typeface="+mn-ea"/>
                          <a:cs typeface="+mn-cs"/>
                        </a:rPr>
                        <a:t>Business-</a:t>
                      </a:r>
                      <a:r>
                        <a:rPr lang="bg-BG" sz="1100" b="0" i="0" kern="1200" dirty="0">
                          <a:solidFill>
                            <a:schemeClr val="dk1"/>
                          </a:solidFill>
                          <a:effectLst/>
                          <a:latin typeface="+mn-lt"/>
                          <a:ea typeface="+mn-ea"/>
                          <a:cs typeface="+mn-cs"/>
                        </a:rPr>
                        <a:t>Шаблони за Теми за</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нашия</a:t>
                      </a:r>
                      <a:r>
                        <a:rPr lang="en-US" sz="1100" b="0" i="0" kern="1200" dirty="0">
                          <a:solidFill>
                            <a:schemeClr val="dk1"/>
                          </a:solidFill>
                          <a:effectLst/>
                          <a:latin typeface="+mn-lt"/>
                          <a:ea typeface="+mn-ea"/>
                          <a:cs typeface="+mn-cs"/>
                        </a:rPr>
                        <a:t> Business Web</a:t>
                      </a:r>
                      <a:r>
                        <a:rPr lang="bg-BG" sz="1100" b="0" i="0" kern="1200" dirty="0">
                          <a:solidFill>
                            <a:schemeClr val="dk1"/>
                          </a:solidFill>
                          <a:effectLst/>
                          <a:latin typeface="+mn-lt"/>
                          <a:ea typeface="+mn-ea"/>
                          <a:cs typeface="+mn-cs"/>
                        </a:rPr>
                        <a:t>-Сайт</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с </a:t>
                      </a:r>
                      <a:r>
                        <a:rPr lang="en-US" sz="1100" b="0" i="0" kern="1200" dirty="0">
                          <a:solidFill>
                            <a:schemeClr val="dk1"/>
                          </a:solidFill>
                          <a:effectLst/>
                          <a:latin typeface="+mn-lt"/>
                          <a:ea typeface="+mn-ea"/>
                          <a:cs typeface="+mn-cs"/>
                        </a:rPr>
                        <a:t>Google Analytics </a:t>
                      </a:r>
                      <a:r>
                        <a:rPr lang="bg-BG" sz="1100" b="0" i="0" kern="1200" dirty="0">
                          <a:solidFill>
                            <a:schemeClr val="dk1"/>
                          </a:solidFill>
                          <a:effectLst/>
                          <a:latin typeface="+mn-lt"/>
                          <a:ea typeface="+mn-ea"/>
                          <a:cs typeface="+mn-cs"/>
                        </a:rPr>
                        <a:t>Поддръжка</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с Неограничено</a:t>
                      </a:r>
                      <a:r>
                        <a:rPr lang="en-US" sz="1100" b="0" i="0" kern="1200" dirty="0">
                          <a:solidFill>
                            <a:schemeClr val="dk1"/>
                          </a:solidFill>
                          <a:effectLst/>
                          <a:latin typeface="+mn-lt"/>
                          <a:ea typeface="+mn-ea"/>
                          <a:cs typeface="+mn-cs"/>
                        </a:rPr>
                        <a:t> Storage</a:t>
                      </a:r>
                      <a:r>
                        <a:rPr lang="bg-BG" sz="1100" b="0" i="0" kern="1200" dirty="0">
                          <a:solidFill>
                            <a:schemeClr val="dk1"/>
                          </a:solidFill>
                          <a:effectLst/>
                          <a:latin typeface="+mn-lt"/>
                          <a:ea typeface="+mn-ea"/>
                          <a:cs typeface="+mn-cs"/>
                        </a:rPr>
                        <a:t>-Пространство и можем да премахнем</a:t>
                      </a:r>
                      <a:r>
                        <a:rPr lang="en-US" sz="1100" b="0" i="0" kern="1200" dirty="0">
                          <a:solidFill>
                            <a:schemeClr val="dk1"/>
                          </a:solidFill>
                          <a:effectLst/>
                          <a:latin typeface="+mn-lt"/>
                          <a:ea typeface="+mn-ea"/>
                          <a:cs typeface="+mn-cs"/>
                        </a:rPr>
                        <a:t> WordPress.com</a:t>
                      </a:r>
                      <a:r>
                        <a:rPr lang="bg-BG" sz="1100" b="0" i="0" kern="1200" dirty="0">
                          <a:solidFill>
                            <a:schemeClr val="dk1"/>
                          </a:solidFill>
                          <a:effectLst/>
                          <a:latin typeface="+mn-lt"/>
                          <a:ea typeface="+mn-ea"/>
                          <a:cs typeface="+mn-cs"/>
                        </a:rPr>
                        <a:t>-Брандирането</a:t>
                      </a:r>
                      <a:r>
                        <a:rPr lang="en-US" sz="1100" b="0" i="0" kern="1200" dirty="0">
                          <a:solidFill>
                            <a:schemeClr val="dk1"/>
                          </a:solidFill>
                          <a:effectLst/>
                          <a:latin typeface="+mn-lt"/>
                          <a:ea typeface="+mn-ea"/>
                          <a:cs typeface="+mn-cs"/>
                        </a:rPr>
                        <a:t>.</a:t>
                      </a:r>
                      <a:endParaRPr lang="en-US" sz="1100" dirty="0"/>
                    </a:p>
                  </a:txBody>
                  <a:tcPr/>
                </a:tc>
                <a:tc>
                  <a:txBody>
                    <a:bodyPr/>
                    <a:lstStyle/>
                    <a:p>
                      <a:r>
                        <a:rPr lang="bg-BG" sz="1100" b="1" i="0" kern="1200" dirty="0">
                          <a:solidFill>
                            <a:schemeClr val="dk1"/>
                          </a:solidFill>
                          <a:effectLst/>
                          <a:latin typeface="+mn-lt"/>
                          <a:ea typeface="+mn-ea"/>
                          <a:cs typeface="+mn-cs"/>
                        </a:rPr>
                        <a:t>Подходящ за</a:t>
                      </a:r>
                      <a:r>
                        <a:rPr lang="en-US" sz="1100" b="1" i="0" kern="1200" dirty="0">
                          <a:solidFill>
                            <a:schemeClr val="dk1"/>
                          </a:solidFill>
                          <a:effectLst/>
                          <a:latin typeface="+mn-lt"/>
                          <a:ea typeface="+mn-ea"/>
                          <a:cs typeface="+mn-cs"/>
                        </a:rPr>
                        <a:t> Online</a:t>
                      </a:r>
                      <a:r>
                        <a:rPr lang="bg-BG" sz="1100" b="1" i="0" kern="1200" dirty="0">
                          <a:solidFill>
                            <a:schemeClr val="dk1"/>
                          </a:solidFill>
                          <a:effectLst/>
                          <a:latin typeface="+mn-lt"/>
                          <a:ea typeface="+mn-ea"/>
                          <a:cs typeface="+mn-cs"/>
                        </a:rPr>
                        <a:t>-Магазини</a:t>
                      </a:r>
                      <a:r>
                        <a:rPr lang="en-US" sz="1100" b="1" i="0" kern="1200" dirty="0">
                          <a:solidFill>
                            <a:schemeClr val="dk1"/>
                          </a:solidFill>
                          <a:effectLst/>
                          <a:latin typeface="+mn-lt"/>
                          <a:ea typeface="+mn-ea"/>
                          <a:cs typeface="+mn-cs"/>
                        </a:rPr>
                        <a:t>:</a:t>
                      </a:r>
                      <a:endParaRPr lang="bg-BG" sz="1100" b="1" i="0" kern="1200" dirty="0">
                        <a:solidFill>
                          <a:schemeClr val="dk1"/>
                        </a:solidFill>
                        <a:effectLst/>
                        <a:latin typeface="+mn-lt"/>
                        <a:ea typeface="+mn-ea"/>
                        <a:cs typeface="+mn-cs"/>
                      </a:endParaRPr>
                    </a:p>
                    <a:p>
                      <a:r>
                        <a:rPr lang="bg-BG" sz="1100" b="0" i="0" kern="1200" dirty="0">
                          <a:solidFill>
                            <a:schemeClr val="dk1"/>
                          </a:solidFill>
                          <a:effectLst/>
                          <a:latin typeface="+mn-lt"/>
                          <a:ea typeface="+mn-ea"/>
                          <a:cs typeface="+mn-cs"/>
                        </a:rPr>
                        <a:t>С такава работеща Организация на Универсален </a:t>
                      </a:r>
                      <a:r>
                        <a:rPr lang="en-US" sz="1100" b="0" i="0" kern="1200" dirty="0">
                          <a:solidFill>
                            <a:schemeClr val="dk1"/>
                          </a:solidFill>
                          <a:effectLst/>
                          <a:latin typeface="+mn-lt"/>
                          <a:ea typeface="+mn-ea"/>
                          <a:cs typeface="+mn-cs"/>
                        </a:rPr>
                        <a:t>Online</a:t>
                      </a:r>
                      <a:r>
                        <a:rPr lang="bg-BG" sz="1100" b="0" i="0" kern="1200" dirty="0">
                          <a:solidFill>
                            <a:schemeClr val="dk1"/>
                          </a:solidFill>
                          <a:effectLst/>
                          <a:latin typeface="+mn-lt"/>
                          <a:ea typeface="+mn-ea"/>
                          <a:cs typeface="+mn-cs"/>
                        </a:rPr>
                        <a:t>-Магазин, продаваме както Продукти, така и Услуги</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Конкретният План включва възможности за</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първокласно Интегриране и Мащабируемост, в унисон с разрастването на нашия Бизнес</a:t>
                      </a:r>
                      <a:r>
                        <a:rPr lang="en-US" sz="1100" b="0" i="0" kern="1200" dirty="0">
                          <a:solidFill>
                            <a:schemeClr val="dk1"/>
                          </a:solidFill>
                          <a:effectLst/>
                          <a:latin typeface="+mn-lt"/>
                          <a:ea typeface="+mn-ea"/>
                          <a:cs typeface="+mn-cs"/>
                        </a:rPr>
                        <a:t>.</a:t>
                      </a:r>
                      <a:endParaRPr lang="en-US" sz="1100" dirty="0"/>
                    </a:p>
                  </a:txBody>
                  <a:tcPr/>
                </a:tc>
                <a:extLst>
                  <a:ext uri="{0D108BD9-81ED-4DB2-BD59-A6C34878D82A}">
                    <a16:rowId xmlns:a16="http://schemas.microsoft.com/office/drawing/2014/main" val="2298374327"/>
                  </a:ext>
                </a:extLst>
              </a:tr>
            </a:tbl>
          </a:graphicData>
        </a:graphic>
      </p:graphicFrame>
      <p:pic>
        <p:nvPicPr>
          <p:cNvPr id="16" name="Picture 15">
            <a:hlinkClick r:id="rId6"/>
            <a:extLst>
              <a:ext uri="{FF2B5EF4-FFF2-40B4-BE49-F238E27FC236}">
                <a16:creationId xmlns:a16="http://schemas.microsoft.com/office/drawing/2014/main" id="{54136B13-A4A0-4921-A929-C01B748BFD09}"/>
              </a:ext>
            </a:extLst>
          </p:cNvPr>
          <p:cNvPicPr>
            <a:picLocks noChangeAspect="1"/>
          </p:cNvPicPr>
          <p:nvPr/>
        </p:nvPicPr>
        <p:blipFill>
          <a:blip r:embed="rId7"/>
          <a:stretch>
            <a:fillRect/>
          </a:stretch>
        </p:blipFill>
        <p:spPr>
          <a:xfrm>
            <a:off x="1143000" y="1679892"/>
            <a:ext cx="328613" cy="328613"/>
          </a:xfrm>
          <a:prstGeom prst="rect">
            <a:avLst/>
          </a:prstGeom>
        </p:spPr>
      </p:pic>
      <p:pic>
        <p:nvPicPr>
          <p:cNvPr id="17" name="Picture 16">
            <a:hlinkClick r:id="rId8"/>
            <a:extLst>
              <a:ext uri="{FF2B5EF4-FFF2-40B4-BE49-F238E27FC236}">
                <a16:creationId xmlns:a16="http://schemas.microsoft.com/office/drawing/2014/main" id="{9B9268B3-4E3E-47A2-8AC3-DF3C9036C3C1}"/>
              </a:ext>
            </a:extLst>
          </p:cNvPr>
          <p:cNvPicPr>
            <a:picLocks noChangeAspect="1"/>
          </p:cNvPicPr>
          <p:nvPr/>
        </p:nvPicPr>
        <p:blipFill>
          <a:blip r:embed="rId9"/>
          <a:stretch>
            <a:fillRect/>
          </a:stretch>
        </p:blipFill>
        <p:spPr>
          <a:xfrm>
            <a:off x="2719387" y="1679892"/>
            <a:ext cx="328613" cy="328613"/>
          </a:xfrm>
          <a:prstGeom prst="rect">
            <a:avLst/>
          </a:prstGeom>
        </p:spPr>
      </p:pic>
      <p:pic>
        <p:nvPicPr>
          <p:cNvPr id="18" name="Picture 17">
            <a:hlinkClick r:id="rId10"/>
            <a:extLst>
              <a:ext uri="{FF2B5EF4-FFF2-40B4-BE49-F238E27FC236}">
                <a16:creationId xmlns:a16="http://schemas.microsoft.com/office/drawing/2014/main" id="{B5B7005D-FAC5-4826-ADB7-706C5BBEE5D2}"/>
              </a:ext>
            </a:extLst>
          </p:cNvPr>
          <p:cNvPicPr>
            <a:picLocks noChangeAspect="1"/>
          </p:cNvPicPr>
          <p:nvPr/>
        </p:nvPicPr>
        <p:blipFill>
          <a:blip r:embed="rId11"/>
          <a:stretch>
            <a:fillRect/>
          </a:stretch>
        </p:blipFill>
        <p:spPr>
          <a:xfrm>
            <a:off x="4267200" y="1679892"/>
            <a:ext cx="328613" cy="328613"/>
          </a:xfrm>
          <a:prstGeom prst="rect">
            <a:avLst/>
          </a:prstGeom>
        </p:spPr>
      </p:pic>
      <p:pic>
        <p:nvPicPr>
          <p:cNvPr id="22" name="Picture 21">
            <a:extLst>
              <a:ext uri="{FF2B5EF4-FFF2-40B4-BE49-F238E27FC236}">
                <a16:creationId xmlns:a16="http://schemas.microsoft.com/office/drawing/2014/main" id="{55211FFF-6666-46CA-AAA4-9C46A03C016F}"/>
              </a:ext>
            </a:extLst>
          </p:cNvPr>
          <p:cNvPicPr>
            <a:picLocks noChangeAspect="1"/>
          </p:cNvPicPr>
          <p:nvPr/>
        </p:nvPicPr>
        <p:blipFill>
          <a:blip r:embed="rId12"/>
          <a:stretch>
            <a:fillRect/>
          </a:stretch>
        </p:blipFill>
        <p:spPr>
          <a:xfrm>
            <a:off x="4876800" y="1094105"/>
            <a:ext cx="3095625" cy="438150"/>
          </a:xfrm>
          <a:prstGeom prst="rect">
            <a:avLst/>
          </a:prstGeom>
        </p:spPr>
      </p:pic>
      <p:pic>
        <p:nvPicPr>
          <p:cNvPr id="24" name="Picture 23">
            <a:extLst>
              <a:ext uri="{FF2B5EF4-FFF2-40B4-BE49-F238E27FC236}">
                <a16:creationId xmlns:a16="http://schemas.microsoft.com/office/drawing/2014/main" id="{AC3EAF20-1D6D-497D-AE16-021E8C273098}"/>
              </a:ext>
            </a:extLst>
          </p:cNvPr>
          <p:cNvPicPr>
            <a:picLocks noChangeAspect="1"/>
          </p:cNvPicPr>
          <p:nvPr/>
        </p:nvPicPr>
        <p:blipFill>
          <a:blip r:embed="rId13"/>
          <a:stretch>
            <a:fillRect/>
          </a:stretch>
        </p:blipFill>
        <p:spPr>
          <a:xfrm>
            <a:off x="1000125" y="1094105"/>
            <a:ext cx="3114675" cy="438150"/>
          </a:xfrm>
          <a:prstGeom prst="rect">
            <a:avLst/>
          </a:prstGeom>
        </p:spPr>
      </p:pic>
      <p:pic>
        <p:nvPicPr>
          <p:cNvPr id="25" name="Picture 24">
            <a:hlinkClick r:id="rId14"/>
            <a:extLst>
              <a:ext uri="{FF2B5EF4-FFF2-40B4-BE49-F238E27FC236}">
                <a16:creationId xmlns:a16="http://schemas.microsoft.com/office/drawing/2014/main" id="{17DA1BAB-BE64-4B23-9E37-0CD73FA35F47}"/>
              </a:ext>
            </a:extLst>
          </p:cNvPr>
          <p:cNvPicPr>
            <a:picLocks noChangeAspect="1"/>
          </p:cNvPicPr>
          <p:nvPr/>
        </p:nvPicPr>
        <p:blipFill>
          <a:blip r:embed="rId15"/>
          <a:stretch>
            <a:fillRect/>
          </a:stretch>
        </p:blipFill>
        <p:spPr>
          <a:xfrm>
            <a:off x="5843587" y="1679892"/>
            <a:ext cx="328613" cy="328613"/>
          </a:xfrm>
          <a:prstGeom prst="rect">
            <a:avLst/>
          </a:prstGeom>
        </p:spPr>
      </p:pic>
      <p:pic>
        <p:nvPicPr>
          <p:cNvPr id="26" name="Picture 25">
            <a:hlinkClick r:id="rId16"/>
            <a:extLst>
              <a:ext uri="{FF2B5EF4-FFF2-40B4-BE49-F238E27FC236}">
                <a16:creationId xmlns:a16="http://schemas.microsoft.com/office/drawing/2014/main" id="{C5817683-492C-48DA-9B9B-0540BFC70F9F}"/>
              </a:ext>
            </a:extLst>
          </p:cNvPr>
          <p:cNvPicPr>
            <a:picLocks noChangeAspect="1"/>
          </p:cNvPicPr>
          <p:nvPr/>
        </p:nvPicPr>
        <p:blipFill>
          <a:blip r:embed="rId17"/>
          <a:stretch>
            <a:fillRect/>
          </a:stretch>
        </p:blipFill>
        <p:spPr>
          <a:xfrm>
            <a:off x="7391400" y="1679892"/>
            <a:ext cx="328613" cy="328613"/>
          </a:xfrm>
          <a:prstGeom prst="rect">
            <a:avLst/>
          </a:prstGeom>
        </p:spPr>
      </p:pic>
      <p:sp>
        <p:nvSpPr>
          <p:cNvPr id="28" name="Date Placeholder 3">
            <a:extLst>
              <a:ext uri="{FF2B5EF4-FFF2-40B4-BE49-F238E27FC236}">
                <a16:creationId xmlns:a16="http://schemas.microsoft.com/office/drawing/2014/main" id="{879826B5-9B83-4765-95BD-4BACAF32E63B}"/>
              </a:ext>
            </a:extLst>
          </p:cNvPr>
          <p:cNvSpPr txBox="1">
            <a:spLocks/>
          </p:cNvSpPr>
          <p:nvPr/>
        </p:nvSpPr>
        <p:spPr>
          <a:xfrm>
            <a:off x="152400" y="64008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1.3.2019 г.</a:t>
            </a:fld>
            <a:endParaRPr lang="en-US" dirty="0"/>
          </a:p>
        </p:txBody>
      </p:sp>
    </p:spTree>
    <p:extLst>
      <p:ext uri="{BB962C8B-B14F-4D97-AF65-F5344CB8AC3E}">
        <p14:creationId xmlns:p14="http://schemas.microsoft.com/office/powerpoint/2010/main" val="2420764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395416" y="682141"/>
            <a:ext cx="8839200" cy="604764"/>
          </a:xfrm>
          <a:noFill/>
        </p:spPr>
        <p:txBody>
          <a:bodyPr/>
          <a:lstStyle/>
          <a:p>
            <a:pPr algn="l"/>
            <a:r>
              <a:rPr lang="en-US" altLang="en-US" sz="2800" b="1" dirty="0">
                <a:solidFill>
                  <a:srgbClr val="7F7F7F"/>
                </a:solidFill>
              </a:rPr>
              <a:t>Integration with</a:t>
            </a:r>
            <a:r>
              <a:rPr lang="bg-BG" altLang="en-US" sz="2800" b="1" dirty="0">
                <a:solidFill>
                  <a:srgbClr val="7F7F7F"/>
                </a:solidFill>
              </a:rPr>
              <a:t> </a:t>
            </a:r>
            <a:r>
              <a:rPr lang="en-US" altLang="en-US" sz="2800" b="1" dirty="0">
                <a:solidFill>
                  <a:srgbClr val="7F7F7F"/>
                </a:solidFill>
              </a:rPr>
              <a:t>SAP</a:t>
            </a:r>
            <a:r>
              <a:rPr lang="bg-BG" altLang="en-US" sz="2800" b="1" dirty="0">
                <a:solidFill>
                  <a:srgbClr val="7F7F7F"/>
                </a:solidFill>
              </a:rPr>
              <a:t> </a:t>
            </a:r>
            <a:r>
              <a:rPr lang="bg-BG" altLang="en-US" sz="2800" dirty="0">
                <a:solidFill>
                  <a:srgbClr val="7F7F7F"/>
                </a:solidFill>
              </a:rPr>
              <a:t>– </a:t>
            </a:r>
            <a:r>
              <a:rPr lang="en-US" altLang="en-US" sz="2800" dirty="0">
                <a:solidFill>
                  <a:srgbClr val="7F7F7F"/>
                </a:solidFill>
              </a:rPr>
              <a:t>Documentum</a:t>
            </a:r>
            <a:r>
              <a:rPr lang="bg-BG" altLang="en-US" sz="2800" dirty="0">
                <a:solidFill>
                  <a:srgbClr val="7F7F7F"/>
                </a:solidFill>
              </a:rPr>
              <a:t> </a:t>
            </a:r>
            <a:r>
              <a:rPr lang="en-US" altLang="en-US" sz="2800" dirty="0">
                <a:solidFill>
                  <a:srgbClr val="7F7F7F"/>
                </a:solidFill>
              </a:rPr>
              <a:t>incoming invoices</a:t>
            </a:r>
            <a:endParaRPr lang="bg-BG" altLang="en-US" sz="2800" dirty="0">
              <a:solidFill>
                <a:srgbClr val="7F7F7F"/>
              </a:solidFill>
            </a:endParaRPr>
          </a:p>
        </p:txBody>
      </p:sp>
      <p:pic>
        <p:nvPicPr>
          <p:cNvPr id="14"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437" y="1243509"/>
            <a:ext cx="5643563" cy="345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9" y="3151188"/>
            <a:ext cx="6824663" cy="320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0" y="2766368"/>
            <a:ext cx="48260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0192" y="6096000"/>
            <a:ext cx="9244192" cy="762000"/>
          </a:xfrm>
        </p:spPr>
      </p:pic>
      <p:sp>
        <p:nvSpPr>
          <p:cNvPr id="8"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20</a:t>
            </a:fld>
            <a:endParaRPr lang="bg-BG" sz="1200" dirty="0">
              <a:solidFill>
                <a:schemeClr val="bg1"/>
              </a:solidFill>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10"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spTree>
    <p:extLst>
      <p:ext uri="{BB962C8B-B14F-4D97-AF65-F5344CB8AC3E}">
        <p14:creationId xmlns:p14="http://schemas.microsoft.com/office/powerpoint/2010/main" val="1188311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81618" y="1048617"/>
            <a:ext cx="3679944" cy="3098229"/>
          </a:xfrm>
          <a:prstGeom prst="roundRect">
            <a:avLst/>
          </a:prstGeom>
        </p:spPr>
        <p:style>
          <a:lnRef idx="0">
            <a:schemeClr val="accent6"/>
          </a:lnRef>
          <a:fillRef idx="3">
            <a:schemeClr val="accent6"/>
          </a:fillRef>
          <a:effectRef idx="3">
            <a:schemeClr val="accent6"/>
          </a:effectRef>
          <a:fontRef idx="minor">
            <a:schemeClr val="lt1"/>
          </a:fontRef>
        </p:style>
        <p:txBody>
          <a:bodyPr anchor="t" anchorCtr="0"/>
          <a:lstStyle/>
          <a:p>
            <a:pPr algn="ctr">
              <a:defRPr/>
            </a:pPr>
            <a:endParaRPr lang="bg-BG" sz="1700" dirty="0">
              <a:solidFill>
                <a:srgbClr val="FFFFFF"/>
              </a:solidFill>
              <a:cs typeface="Arial" charset="0"/>
            </a:endParaRPr>
          </a:p>
          <a:p>
            <a:pPr algn="ctr">
              <a:defRPr/>
            </a:pPr>
            <a:r>
              <a:rPr lang="en-US" sz="1700" dirty="0">
                <a:solidFill>
                  <a:srgbClr val="FFFFFF"/>
                </a:solidFill>
                <a:cs typeface="Arial" charset="0"/>
              </a:rPr>
              <a:t>Company</a:t>
            </a:r>
            <a:r>
              <a:rPr lang="bg-BG" sz="1700" dirty="0">
                <a:solidFill>
                  <a:srgbClr val="FFFFFF"/>
                </a:solidFill>
                <a:cs typeface="Arial" charset="0"/>
              </a:rPr>
              <a:t> </a:t>
            </a:r>
            <a:r>
              <a:rPr lang="en-US" sz="1700" dirty="0">
                <a:solidFill>
                  <a:srgbClr val="FFFFFF"/>
                </a:solidFill>
                <a:cs typeface="Arial" charset="0"/>
              </a:rPr>
              <a:t>“</a:t>
            </a:r>
            <a:r>
              <a:rPr lang="en-US" altLang="en-US" sz="1700" dirty="0">
                <a:solidFill>
                  <a:srgbClr val="FFFFFF"/>
                </a:solidFill>
                <a:cs typeface="Arial" charset="0"/>
              </a:rPr>
              <a:t>X”</a:t>
            </a:r>
            <a:endParaRPr lang="bg-BG" sz="1700" dirty="0">
              <a:solidFill>
                <a:srgbClr val="FFFFFF"/>
              </a:solidFill>
              <a:cs typeface="Arial" charset="0"/>
            </a:endParaRPr>
          </a:p>
        </p:txBody>
      </p:sp>
      <p:sp>
        <p:nvSpPr>
          <p:cNvPr id="14" name="TextBox 2"/>
          <p:cNvSpPr txBox="1">
            <a:spLocks noChangeArrowheads="1"/>
          </p:cNvSpPr>
          <p:nvPr/>
        </p:nvSpPr>
        <p:spPr bwMode="auto">
          <a:xfrm>
            <a:off x="47744" y="691013"/>
            <a:ext cx="9045146" cy="33855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dirty="0">
                <a:solidFill>
                  <a:srgbClr val="A6A6A6"/>
                </a:solidFill>
                <a:latin typeface="Verdana" panose="020B0604030504040204" pitchFamily="34" charset="0"/>
              </a:rPr>
              <a:t>Financial document flow for incoming invoices</a:t>
            </a:r>
            <a:r>
              <a:rPr lang="ru-RU" altLang="en-US" sz="1600" dirty="0">
                <a:solidFill>
                  <a:srgbClr val="A6A6A6"/>
                </a:solidFill>
                <a:latin typeface="Verdana" panose="020B0604030504040204" pitchFamily="34" charset="0"/>
              </a:rPr>
              <a:t>– </a:t>
            </a:r>
            <a:r>
              <a:rPr lang="en-US" altLang="en-US" sz="1300" b="1" dirty="0">
                <a:solidFill>
                  <a:srgbClr val="A6A6A6"/>
                </a:solidFill>
                <a:latin typeface="Verdana" panose="020B0604030504040204" pitchFamily="34" charset="0"/>
              </a:rPr>
              <a:t>outsource of accounting functions</a:t>
            </a:r>
            <a:endParaRPr lang="bg-BG" altLang="en-US" sz="1300" b="1" dirty="0">
              <a:solidFill>
                <a:srgbClr val="A6A6A6"/>
              </a:solidFill>
              <a:latin typeface="Verdana" panose="020B0604030504040204" pitchFamily="34" charset="0"/>
            </a:endParaRPr>
          </a:p>
        </p:txBody>
      </p:sp>
      <p:sp>
        <p:nvSpPr>
          <p:cNvPr id="15" name="Rounded Rectangle 14"/>
          <p:cNvSpPr/>
          <p:nvPr/>
        </p:nvSpPr>
        <p:spPr>
          <a:xfrm>
            <a:off x="4498517" y="1029567"/>
            <a:ext cx="3679944" cy="3098229"/>
          </a:xfrm>
          <a:prstGeom prst="roundRect">
            <a:avLst/>
          </a:prstGeom>
        </p:spPr>
        <p:style>
          <a:lnRef idx="0">
            <a:schemeClr val="accent5"/>
          </a:lnRef>
          <a:fillRef idx="3">
            <a:schemeClr val="accent5"/>
          </a:fillRef>
          <a:effectRef idx="3">
            <a:schemeClr val="accent5"/>
          </a:effectRef>
          <a:fontRef idx="minor">
            <a:schemeClr val="lt1"/>
          </a:fontRef>
        </p:style>
        <p:txBody>
          <a:bodyPr anchor="t" anchorCtr="0"/>
          <a:lstStyle/>
          <a:p>
            <a:pPr algn="ctr" fontAlgn="auto">
              <a:spcBef>
                <a:spcPts val="0"/>
              </a:spcBef>
              <a:spcAft>
                <a:spcPts val="0"/>
              </a:spcAft>
              <a:defRPr/>
            </a:pPr>
            <a:r>
              <a:rPr lang="en-US" sz="1700" dirty="0">
                <a:solidFill>
                  <a:srgbClr val="FFFFFF"/>
                </a:solidFill>
                <a:cs typeface="Arial" charset="0"/>
              </a:rPr>
              <a:t>Contractor “Y”</a:t>
            </a:r>
            <a:endParaRPr lang="bg-BG" sz="1700" dirty="0">
              <a:solidFill>
                <a:srgbClr val="FFFFFF"/>
              </a:solidFill>
              <a:cs typeface="Arial" charset="0"/>
            </a:endParaRPr>
          </a:p>
          <a:p>
            <a:pPr algn="ctr" fontAlgn="auto">
              <a:spcBef>
                <a:spcPts val="0"/>
              </a:spcBef>
              <a:spcAft>
                <a:spcPts val="0"/>
              </a:spcAft>
              <a:defRPr/>
            </a:pPr>
            <a:r>
              <a:rPr lang="en-US" sz="1700" dirty="0">
                <a:solidFill>
                  <a:srgbClr val="FFFFFF"/>
                </a:solidFill>
                <a:cs typeface="Arial" charset="0"/>
              </a:rPr>
              <a:t>Upkeep of standard and tax accounting </a:t>
            </a:r>
            <a:endParaRPr lang="bg-BG" sz="1700" dirty="0">
              <a:solidFill>
                <a:srgbClr val="FFFFFF"/>
              </a:solidFill>
              <a:cs typeface="Arial" charset="0"/>
            </a:endParaRPr>
          </a:p>
        </p:txBody>
      </p:sp>
      <p:pic>
        <p:nvPicPr>
          <p:cNvPr id="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0317" y="2052096"/>
            <a:ext cx="4387577" cy="308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a:spLocks noChangeArrowheads="1"/>
          </p:cNvSpPr>
          <p:nvPr/>
        </p:nvSpPr>
        <p:spPr bwMode="auto">
          <a:xfrm>
            <a:off x="542123" y="5155617"/>
            <a:ext cx="79127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dirty="0">
                <a:solidFill>
                  <a:schemeClr val="tx2"/>
                </a:solidFill>
              </a:rPr>
              <a:t>Executants in company “X” register the incoming invoices in system Documentum D2.</a:t>
            </a:r>
          </a:p>
          <a:p>
            <a:r>
              <a:rPr lang="en-US" altLang="en-US" sz="1200" dirty="0">
                <a:solidFill>
                  <a:schemeClr val="tx2"/>
                </a:solidFill>
              </a:rPr>
              <a:t>The funds center supervisors in company “X” agree on the invoices in D2 system.</a:t>
            </a:r>
            <a:endParaRPr lang="ru-RU" altLang="en-US" sz="1200" dirty="0">
              <a:solidFill>
                <a:schemeClr val="tx2"/>
              </a:solidFill>
            </a:endParaRPr>
          </a:p>
          <a:p>
            <a:endParaRPr lang="en-US" altLang="en-US" sz="1200" dirty="0">
              <a:solidFill>
                <a:schemeClr val="tx2"/>
              </a:solidFill>
            </a:endParaRPr>
          </a:p>
          <a:p>
            <a:r>
              <a:rPr lang="en-US" altLang="en-US" sz="1200" dirty="0">
                <a:solidFill>
                  <a:schemeClr val="tx2"/>
                </a:solidFill>
              </a:rPr>
              <a:t>Integration between the SAP and D2 systems allows for the remote processing of incoming invoices by accountants of company “Y” in the SAP system.</a:t>
            </a:r>
            <a:endParaRPr lang="ru-RU" altLang="en-US" sz="1200" dirty="0">
              <a:solidFill>
                <a:schemeClr val="tx2"/>
              </a:solidFill>
            </a:endParaRPr>
          </a:p>
        </p:txBody>
      </p:sp>
      <p:pic>
        <p:nvPicPr>
          <p:cNvPr id="1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29" y="2007123"/>
            <a:ext cx="4177790" cy="3097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Straight Arrow Connector 18"/>
          <p:cNvCxnSpPr/>
          <p:nvPr/>
        </p:nvCxnSpPr>
        <p:spPr>
          <a:xfrm>
            <a:off x="4094922" y="1025718"/>
            <a:ext cx="499248" cy="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20"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21</a:t>
            </a:fld>
            <a:endParaRPr lang="bg-BG" sz="1200" dirty="0">
              <a:solidFill>
                <a:schemeClr val="bg1"/>
              </a:solidFill>
            </a:endParaRPr>
          </a:p>
        </p:txBody>
      </p:sp>
      <p:pic>
        <p:nvPicPr>
          <p:cNvPr id="21" name="Content Placeholder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22"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21</a:t>
            </a:fld>
            <a:endParaRPr lang="bg-BG" sz="1200" dirty="0">
              <a:solidFill>
                <a:schemeClr val="bg1"/>
              </a:solidFill>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24"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spTree>
    <p:extLst>
      <p:ext uri="{BB962C8B-B14F-4D97-AF65-F5344CB8AC3E}">
        <p14:creationId xmlns:p14="http://schemas.microsoft.com/office/powerpoint/2010/main" val="2859714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87CF0DB-5BAC-45EE-A743-B3CC1971B32F}" type="slidenum">
              <a:rPr lang="bg-BG" altLang="en-US" smtClean="0"/>
              <a:pPr/>
              <a:t>22</a:t>
            </a:fld>
            <a:endParaRPr lang="bg-BG" altLang="en-US"/>
          </a:p>
        </p:txBody>
      </p:sp>
      <p:sp>
        <p:nvSpPr>
          <p:cNvPr id="5" name="Rectangle 2"/>
          <p:cNvSpPr>
            <a:spLocks noGrp="1" noChangeArrowheads="1"/>
          </p:cNvSpPr>
          <p:nvPr>
            <p:ph type="title"/>
          </p:nvPr>
        </p:nvSpPr>
        <p:spPr>
          <a:xfrm>
            <a:off x="107093" y="682140"/>
            <a:ext cx="8979242" cy="571809"/>
          </a:xfrm>
          <a:noFill/>
        </p:spPr>
        <p:txBody>
          <a:bodyPr/>
          <a:lstStyle/>
          <a:p>
            <a:pPr algn="l"/>
            <a:r>
              <a:rPr lang="en-US" altLang="en-US" sz="2800" b="1" dirty="0">
                <a:solidFill>
                  <a:srgbClr val="7F7F7F"/>
                </a:solidFill>
              </a:rPr>
              <a:t>Integration SAP</a:t>
            </a:r>
            <a:r>
              <a:rPr lang="bg-BG" altLang="en-US" sz="2800" b="1" dirty="0">
                <a:solidFill>
                  <a:srgbClr val="7F7F7F"/>
                </a:solidFill>
              </a:rPr>
              <a:t> </a:t>
            </a:r>
            <a:r>
              <a:rPr lang="bg-BG" altLang="en-US" sz="2800" dirty="0">
                <a:solidFill>
                  <a:srgbClr val="7F7F7F"/>
                </a:solidFill>
              </a:rPr>
              <a:t>– </a:t>
            </a:r>
            <a:r>
              <a:rPr lang="en-US" altLang="en-US" sz="2800" dirty="0">
                <a:solidFill>
                  <a:srgbClr val="7F7F7F"/>
                </a:solidFill>
              </a:rPr>
              <a:t>Documentum</a:t>
            </a:r>
            <a:r>
              <a:rPr lang="bg-BG" altLang="en-US" sz="2800" dirty="0">
                <a:solidFill>
                  <a:srgbClr val="7F7F7F"/>
                </a:solidFill>
              </a:rPr>
              <a:t> </a:t>
            </a:r>
            <a:r>
              <a:rPr lang="en-US" altLang="en-US" sz="2800" dirty="0">
                <a:solidFill>
                  <a:srgbClr val="7F7F7F"/>
                </a:solidFill>
              </a:rPr>
              <a:t>outgoing invoices</a:t>
            </a:r>
            <a:endParaRPr lang="bg-BG" altLang="en-US" sz="2800" dirty="0">
              <a:solidFill>
                <a:srgbClr val="7F7F7F"/>
              </a:solidFill>
            </a:endParaRPr>
          </a:p>
        </p:txBody>
      </p:sp>
      <p:pic>
        <p:nvPicPr>
          <p:cNvPr id="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6311"/>
            <a:ext cx="8942388"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26962"/>
            <a:ext cx="6329363"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0" y="2142845"/>
            <a:ext cx="4127500"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10"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pic>
        <p:nvPicPr>
          <p:cNvPr id="11" name="Content Placeholder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12"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22</a:t>
            </a:fld>
            <a:endParaRPr lang="bg-BG" sz="1200" dirty="0">
              <a:solidFill>
                <a:schemeClr val="bg1"/>
              </a:solidFill>
            </a:endParaRPr>
          </a:p>
        </p:txBody>
      </p:sp>
    </p:spTree>
    <p:extLst>
      <p:ext uri="{BB962C8B-B14F-4D97-AF65-F5344CB8AC3E}">
        <p14:creationId xmlns:p14="http://schemas.microsoft.com/office/powerpoint/2010/main" val="1884616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a:xfrm>
            <a:off x="229393" y="609601"/>
            <a:ext cx="8507413" cy="744538"/>
          </a:xfrm>
        </p:spPr>
        <p:txBody>
          <a:bodyPr>
            <a:normAutofit fontScale="90000"/>
          </a:bodyPr>
          <a:lstStyle/>
          <a:p>
            <a:pPr algn="l"/>
            <a:r>
              <a:rPr lang="ru-RU" altLang="en-US" sz="2800" cap="none" dirty="0">
                <a:solidFill>
                  <a:srgbClr val="7F7F7F"/>
                </a:solidFill>
              </a:rPr>
              <a:t>EMC DOCUMENTUM </a:t>
            </a:r>
            <a:br>
              <a:rPr lang="ru-RU" altLang="en-US" sz="2800" cap="none" dirty="0">
                <a:solidFill>
                  <a:srgbClr val="7F7F7F"/>
                </a:solidFill>
              </a:rPr>
            </a:br>
            <a:r>
              <a:rPr lang="en-US" altLang="en-US" sz="2500" b="1" cap="none" dirty="0">
                <a:solidFill>
                  <a:srgbClr val="7F7F7F"/>
                </a:solidFill>
              </a:rPr>
              <a:t>OFFERED CLIENTS AND APPLICATIONS</a:t>
            </a:r>
            <a:endParaRPr lang="ru-RU" altLang="en-US" sz="2500" b="1" cap="none" dirty="0">
              <a:solidFill>
                <a:srgbClr val="7F7F7F"/>
              </a:solidFill>
            </a:endParaRPr>
          </a:p>
        </p:txBody>
      </p:sp>
      <p:sp>
        <p:nvSpPr>
          <p:cNvPr id="1638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B775FBC-F165-4153-A581-D24B76255799}" type="slidenum">
              <a:rPr lang="bg-BG" altLang="en-US">
                <a:solidFill>
                  <a:prstClr val="white"/>
                </a:solidFill>
              </a:rPr>
              <a:pPr/>
              <a:t>23</a:t>
            </a:fld>
            <a:endParaRPr lang="bg-BG" altLang="en-US">
              <a:solidFill>
                <a:prstClr val="white"/>
              </a:solidFill>
            </a:endParaRPr>
          </a:p>
        </p:txBody>
      </p:sp>
      <p:grpSp>
        <p:nvGrpSpPr>
          <p:cNvPr id="16387" name="Group 2"/>
          <p:cNvGrpSpPr>
            <a:grpSpLocks/>
          </p:cNvGrpSpPr>
          <p:nvPr/>
        </p:nvGrpSpPr>
        <p:grpSpPr bwMode="auto">
          <a:xfrm>
            <a:off x="0" y="5773738"/>
            <a:ext cx="9144000" cy="511175"/>
            <a:chOff x="0" y="6175086"/>
            <a:chExt cx="9144000" cy="512064"/>
          </a:xfrm>
        </p:grpSpPr>
        <p:sp>
          <p:nvSpPr>
            <p:cNvPr id="8" name="Rectangle 7"/>
            <p:cNvSpPr/>
            <p:nvPr/>
          </p:nvSpPr>
          <p:spPr>
            <a:xfrm>
              <a:off x="0" y="6175086"/>
              <a:ext cx="9144000" cy="512064"/>
            </a:xfrm>
            <a:prstGeom prst="rect">
              <a:avLst/>
            </a:prstGeom>
            <a:solidFill>
              <a:srgbClr val="2C95DD"/>
            </a:solidFill>
            <a:ln w="19050" cap="flat" cmpd="sng" algn="ctr">
              <a:noFill/>
              <a:prstDash val="solid"/>
            </a:ln>
            <a:effectLst/>
          </p:spPr>
          <p:txBody>
            <a:bodyPr anchor="ctr"/>
            <a:lstStyle/>
            <a:p>
              <a:pPr algn="ctr" fontAlgn="auto">
                <a:spcBef>
                  <a:spcPts val="0"/>
                </a:spcBef>
                <a:spcAft>
                  <a:spcPts val="0"/>
                </a:spcAft>
                <a:defRPr/>
              </a:pPr>
              <a:endParaRPr lang="en-US" kern="0">
                <a:solidFill>
                  <a:srgbClr val="FFFFFF"/>
                </a:solidFill>
                <a:latin typeface="MetaNormalLF-Roman"/>
              </a:endParaRPr>
            </a:p>
          </p:txBody>
        </p:sp>
        <p:pic>
          <p:nvPicPr>
            <p:cNvPr id="16425" name="Picture 6" descr="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36549" y="6203661"/>
              <a:ext cx="940762" cy="47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Rectangle 9"/>
          <p:cNvSpPr/>
          <p:nvPr/>
        </p:nvSpPr>
        <p:spPr>
          <a:xfrm>
            <a:off x="1181100" y="5237163"/>
            <a:ext cx="6629400" cy="533400"/>
          </a:xfrm>
          <a:prstGeom prst="rect">
            <a:avLst/>
          </a:prstGeom>
          <a:solidFill>
            <a:srgbClr val="000000">
              <a:alpha val="50000"/>
            </a:srgbClr>
          </a:solidFill>
          <a:ln w="12700" cap="flat" cmpd="sng" algn="ctr">
            <a:noFill/>
            <a:prstDash val="solid"/>
          </a:ln>
          <a:effectLst/>
        </p:spPr>
        <p:txBody>
          <a:bodyPr anchor="ctr"/>
          <a:lstStyle/>
          <a:p>
            <a:pPr algn="ctr" fontAlgn="auto">
              <a:spcBef>
                <a:spcPts val="0"/>
              </a:spcBef>
              <a:spcAft>
                <a:spcPts val="0"/>
              </a:spcAft>
              <a:defRPr/>
            </a:pPr>
            <a:endParaRPr lang="en-US" kern="0">
              <a:solidFill>
                <a:srgbClr val="FFFFFF"/>
              </a:solidFill>
              <a:latin typeface="MetaNormalLF-Roman"/>
            </a:endParaRPr>
          </a:p>
        </p:txBody>
      </p:sp>
      <p:sp>
        <p:nvSpPr>
          <p:cNvPr id="11" name="TextBox 10"/>
          <p:cNvSpPr txBox="1"/>
          <p:nvPr/>
        </p:nvSpPr>
        <p:spPr>
          <a:xfrm>
            <a:off x="2997200" y="5351463"/>
            <a:ext cx="3011488" cy="276225"/>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DOCUMENTUM PLATFORM</a:t>
            </a:r>
          </a:p>
        </p:txBody>
      </p:sp>
      <p:pic>
        <p:nvPicPr>
          <p:cNvPr id="16390" name="Picture 9" descr="tab-botto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94038" y="2293938"/>
            <a:ext cx="2859087"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511550" y="3206750"/>
            <a:ext cx="2109788" cy="461963"/>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00B050"/>
                </a:solidFill>
                <a:effectLst>
                  <a:outerShdw blurRad="38100" dist="38100" dir="2700000" algn="tl">
                    <a:srgbClr val="000000">
                      <a:alpha val="43137"/>
                    </a:srgbClr>
                  </a:outerShdw>
                </a:effectLst>
                <a:latin typeface="Calibri"/>
              </a:rPr>
              <a:t>DOCUMENTUM D2</a:t>
            </a:r>
          </a:p>
          <a:p>
            <a:pPr algn="ctr" fontAlgn="auto">
              <a:spcBef>
                <a:spcPts val="0"/>
              </a:spcBef>
              <a:spcAft>
                <a:spcPts val="0"/>
              </a:spcAft>
              <a:defRPr/>
            </a:pPr>
            <a:r>
              <a:rPr lang="en-US" sz="1200" kern="0" dirty="0">
                <a:solidFill>
                  <a:srgbClr val="00B050"/>
                </a:solidFill>
                <a:effectLst>
                  <a:outerShdw blurRad="38100" dist="38100" dir="2700000" algn="tl">
                    <a:srgbClr val="000000">
                      <a:alpha val="43137"/>
                    </a:srgbClr>
                  </a:outerShdw>
                </a:effectLst>
                <a:latin typeface="Calibri"/>
              </a:rPr>
              <a:t>PRODUCT FAMILY</a:t>
            </a:r>
          </a:p>
        </p:txBody>
      </p:sp>
      <p:pic>
        <p:nvPicPr>
          <p:cNvPr id="16392" name="Picture 11" descr="tab-botto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9638" y="2284413"/>
            <a:ext cx="2859087"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6923088" y="4259263"/>
            <a:ext cx="992187" cy="246062"/>
          </a:xfrm>
          <a:prstGeom prst="rect">
            <a:avLst/>
          </a:prstGeom>
          <a:noFill/>
        </p:spPr>
        <p:txBody>
          <a:bodyPr wrap="none" lIns="0" tIns="0" rIns="0" bIns="0">
            <a:spAutoFit/>
          </a:bodyPr>
          <a:lstStyle/>
          <a:p>
            <a:pPr algn="ctr" fontAlgn="auto">
              <a:spcBef>
                <a:spcPts val="0"/>
              </a:spcBef>
              <a:spcAft>
                <a:spcPts val="0"/>
              </a:spcAft>
              <a:defRPr/>
            </a:pPr>
            <a:r>
              <a:rPr lang="en-US" sz="1600" kern="0" dirty="0">
                <a:solidFill>
                  <a:srgbClr val="007DC3"/>
                </a:solidFill>
                <a:latin typeface="Calibri"/>
              </a:rPr>
              <a:t>WEBTOP</a:t>
            </a:r>
          </a:p>
        </p:txBody>
      </p:sp>
      <p:sp>
        <p:nvSpPr>
          <p:cNvPr id="16" name="TextBox 15"/>
          <p:cNvSpPr txBox="1"/>
          <p:nvPr/>
        </p:nvSpPr>
        <p:spPr>
          <a:xfrm>
            <a:off x="6656388" y="4062413"/>
            <a:ext cx="1525587" cy="168275"/>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CONTENT-CENTRIC</a:t>
            </a:r>
          </a:p>
        </p:txBody>
      </p:sp>
      <p:sp>
        <p:nvSpPr>
          <p:cNvPr id="17" name="TextBox 16"/>
          <p:cNvSpPr txBox="1"/>
          <p:nvPr/>
        </p:nvSpPr>
        <p:spPr>
          <a:xfrm>
            <a:off x="6665913" y="2970213"/>
            <a:ext cx="1506537" cy="168275"/>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PROCESS-CENTRIC</a:t>
            </a:r>
          </a:p>
        </p:txBody>
      </p:sp>
      <p:sp>
        <p:nvSpPr>
          <p:cNvPr id="18" name="TextBox 17"/>
          <p:cNvSpPr txBox="1"/>
          <p:nvPr/>
        </p:nvSpPr>
        <p:spPr>
          <a:xfrm>
            <a:off x="6584950" y="3198813"/>
            <a:ext cx="1668463" cy="492125"/>
          </a:xfrm>
          <a:prstGeom prst="rect">
            <a:avLst/>
          </a:prstGeom>
          <a:noFill/>
        </p:spPr>
        <p:txBody>
          <a:bodyPr wrap="none" lIns="0" tIns="0" rIns="0" bIns="0">
            <a:spAutoFit/>
          </a:bodyPr>
          <a:lstStyle/>
          <a:p>
            <a:pPr algn="ctr" fontAlgn="auto">
              <a:spcBef>
                <a:spcPts val="0"/>
              </a:spcBef>
              <a:spcAft>
                <a:spcPts val="0"/>
              </a:spcAft>
              <a:defRPr/>
            </a:pPr>
            <a:r>
              <a:rPr lang="en-US" sz="1600" kern="0" dirty="0">
                <a:solidFill>
                  <a:srgbClr val="007DC3"/>
                </a:solidFill>
                <a:latin typeface="Calibri"/>
              </a:rPr>
              <a:t>DOCUMENTUM</a:t>
            </a:r>
          </a:p>
          <a:p>
            <a:pPr algn="ctr" fontAlgn="auto">
              <a:spcBef>
                <a:spcPts val="0"/>
              </a:spcBef>
              <a:spcAft>
                <a:spcPts val="0"/>
              </a:spcAft>
              <a:defRPr/>
            </a:pPr>
            <a:r>
              <a:rPr lang="en-US" sz="1600" kern="0" dirty="0" err="1">
                <a:solidFill>
                  <a:srgbClr val="007DC3"/>
                </a:solidFill>
                <a:latin typeface="Calibri"/>
              </a:rPr>
              <a:t>xCP</a:t>
            </a:r>
            <a:endParaRPr lang="en-US" sz="1600" kern="0" dirty="0">
              <a:solidFill>
                <a:srgbClr val="007DC3"/>
              </a:solidFill>
              <a:latin typeface="Calibri"/>
            </a:endParaRPr>
          </a:p>
        </p:txBody>
      </p:sp>
      <p:pic>
        <p:nvPicPr>
          <p:cNvPr id="16397" name="Picture 16" descr="ltBlueTab.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747838"/>
            <a:ext cx="28400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1063625" y="1943100"/>
            <a:ext cx="1214438" cy="554038"/>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effectLst>
                  <a:outerShdw blurRad="254000" algn="ctr" rotWithShape="0">
                    <a:srgbClr val="007DC3">
                      <a:alpha val="65000"/>
                    </a:srgbClr>
                  </a:outerShdw>
                </a:effectLst>
                <a:latin typeface="Calibri"/>
              </a:rPr>
              <a:t>FOCUSED</a:t>
            </a:r>
            <a:br>
              <a:rPr lang="en-US" kern="0" dirty="0">
                <a:solidFill>
                  <a:srgbClr val="FFFFFF"/>
                </a:solidFill>
                <a:effectLst>
                  <a:outerShdw blurRad="254000" algn="ctr" rotWithShape="0">
                    <a:srgbClr val="007DC3">
                      <a:alpha val="65000"/>
                    </a:srgbClr>
                  </a:outerShdw>
                </a:effectLst>
                <a:latin typeface="Calibri"/>
              </a:rPr>
            </a:br>
            <a:r>
              <a:rPr lang="en-US" kern="0" dirty="0">
                <a:solidFill>
                  <a:srgbClr val="FFFFFF"/>
                </a:solidFill>
                <a:effectLst>
                  <a:outerShdw blurRad="254000" algn="ctr" rotWithShape="0">
                    <a:srgbClr val="007DC3">
                      <a:alpha val="65000"/>
                    </a:srgbClr>
                  </a:outerShdw>
                </a:effectLst>
                <a:latin typeface="Calibri"/>
              </a:rPr>
              <a:t>CLIENTS</a:t>
            </a:r>
          </a:p>
        </p:txBody>
      </p:sp>
      <p:pic>
        <p:nvPicPr>
          <p:cNvPr id="16399" name="Picture 18" descr="tab-botto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8288" y="2284413"/>
            <a:ext cx="2805112"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400" name="Group 19"/>
          <p:cNvGrpSpPr>
            <a:grpSpLocks/>
          </p:cNvGrpSpPr>
          <p:nvPr/>
        </p:nvGrpSpPr>
        <p:grpSpPr bwMode="auto">
          <a:xfrm>
            <a:off x="454025" y="2903538"/>
            <a:ext cx="2433638" cy="406400"/>
            <a:chOff x="427595" y="2819400"/>
            <a:chExt cx="2434962" cy="407373"/>
          </a:xfrm>
        </p:grpSpPr>
        <p:sp>
          <p:nvSpPr>
            <p:cNvPr id="23" name="TextBox 22"/>
            <p:cNvSpPr txBox="1"/>
            <p:nvPr/>
          </p:nvSpPr>
          <p:spPr>
            <a:xfrm>
              <a:off x="427595" y="3011947"/>
              <a:ext cx="2434962" cy="214826"/>
            </a:xfrm>
            <a:prstGeom prst="rect">
              <a:avLst/>
            </a:prstGeom>
            <a:noFill/>
          </p:spPr>
          <p:txBody>
            <a:bodyPr wrap="none" lIns="0" tIns="0" rIns="0" bIns="0">
              <a:spAutoFit/>
            </a:bodyPr>
            <a:lstStyle/>
            <a:p>
              <a:pPr algn="ctr" fontAlgn="auto">
                <a:spcBef>
                  <a:spcPts val="0"/>
                </a:spcBef>
                <a:spcAft>
                  <a:spcPts val="0"/>
                </a:spcAft>
                <a:defRPr/>
              </a:pPr>
              <a:r>
                <a:rPr lang="en-US" sz="1400" kern="0" dirty="0">
                  <a:solidFill>
                    <a:srgbClr val="007DC3"/>
                  </a:solidFill>
                  <a:latin typeface="Calibri"/>
                </a:rPr>
                <a:t>CENTERSTAGE / EROOM</a:t>
              </a:r>
              <a:endParaRPr lang="en-US" sz="1500" kern="0" dirty="0">
                <a:solidFill>
                  <a:srgbClr val="007DC3"/>
                </a:solidFill>
                <a:latin typeface="Calibri"/>
              </a:endParaRPr>
            </a:p>
          </p:txBody>
        </p:sp>
        <p:sp>
          <p:nvSpPr>
            <p:cNvPr id="24" name="TextBox 23"/>
            <p:cNvSpPr txBox="1"/>
            <p:nvPr/>
          </p:nvSpPr>
          <p:spPr>
            <a:xfrm>
              <a:off x="951755" y="2819400"/>
              <a:ext cx="1372346" cy="168678"/>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COLLABORATION</a:t>
              </a:r>
            </a:p>
          </p:txBody>
        </p:sp>
      </p:grpSp>
      <p:grpSp>
        <p:nvGrpSpPr>
          <p:cNvPr id="16401" name="Group 13"/>
          <p:cNvGrpSpPr>
            <a:grpSpLocks/>
          </p:cNvGrpSpPr>
          <p:nvPr/>
        </p:nvGrpSpPr>
        <p:grpSpPr bwMode="auto">
          <a:xfrm>
            <a:off x="3441700" y="4070350"/>
            <a:ext cx="2082800" cy="431800"/>
            <a:chOff x="596614" y="4397024"/>
            <a:chExt cx="2082301" cy="430887"/>
          </a:xfrm>
        </p:grpSpPr>
        <p:sp>
          <p:nvSpPr>
            <p:cNvPr id="26" name="TextBox 25"/>
            <p:cNvSpPr txBox="1"/>
            <p:nvPr/>
          </p:nvSpPr>
          <p:spPr>
            <a:xfrm>
              <a:off x="596614" y="4582369"/>
              <a:ext cx="2082301" cy="245542"/>
            </a:xfrm>
            <a:prstGeom prst="rect">
              <a:avLst/>
            </a:prstGeom>
            <a:noFill/>
          </p:spPr>
          <p:txBody>
            <a:bodyPr wrap="none" lIns="0" tIns="0" rIns="0" bIns="0">
              <a:spAutoFit/>
            </a:bodyPr>
            <a:lstStyle/>
            <a:p>
              <a:pPr algn="ctr" fontAlgn="auto">
                <a:spcBef>
                  <a:spcPts val="0"/>
                </a:spcBef>
                <a:spcAft>
                  <a:spcPts val="0"/>
                </a:spcAft>
                <a:defRPr/>
              </a:pPr>
              <a:r>
                <a:rPr lang="en-US" sz="1600" kern="0" dirty="0">
                  <a:solidFill>
                    <a:srgbClr val="007DC3"/>
                  </a:solidFill>
                  <a:latin typeface="Calibri"/>
                </a:rPr>
                <a:t>MY DOCUMENTUM</a:t>
              </a:r>
            </a:p>
          </p:txBody>
        </p:sp>
        <p:sp>
          <p:nvSpPr>
            <p:cNvPr id="27" name="TextBox 26"/>
            <p:cNvSpPr txBox="1"/>
            <p:nvPr/>
          </p:nvSpPr>
          <p:spPr>
            <a:xfrm>
              <a:off x="755326" y="4397024"/>
              <a:ext cx="1764877" cy="169504"/>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OFFICE INTEGRATION</a:t>
              </a:r>
            </a:p>
          </p:txBody>
        </p:sp>
      </p:grpSp>
      <p:grpSp>
        <p:nvGrpSpPr>
          <p:cNvPr id="16402" name="Group 5"/>
          <p:cNvGrpSpPr>
            <a:grpSpLocks/>
          </p:cNvGrpSpPr>
          <p:nvPr/>
        </p:nvGrpSpPr>
        <p:grpSpPr bwMode="auto">
          <a:xfrm>
            <a:off x="514350" y="3454400"/>
            <a:ext cx="2297113" cy="400050"/>
            <a:chOff x="489211" y="3339353"/>
            <a:chExt cx="2297104" cy="400110"/>
          </a:xfrm>
        </p:grpSpPr>
        <p:sp>
          <p:nvSpPr>
            <p:cNvPr id="29" name="TextBox 28"/>
            <p:cNvSpPr txBox="1"/>
            <p:nvPr/>
          </p:nvSpPr>
          <p:spPr>
            <a:xfrm>
              <a:off x="655898" y="3523531"/>
              <a:ext cx="1963729" cy="215932"/>
            </a:xfrm>
            <a:prstGeom prst="rect">
              <a:avLst/>
            </a:prstGeom>
            <a:noFill/>
          </p:spPr>
          <p:txBody>
            <a:bodyPr wrap="none" lIns="0" tIns="0" rIns="0" bIns="0">
              <a:spAutoFit/>
            </a:bodyPr>
            <a:lstStyle/>
            <a:p>
              <a:pPr algn="ctr" fontAlgn="auto">
                <a:spcBef>
                  <a:spcPts val="0"/>
                </a:spcBef>
                <a:spcAft>
                  <a:spcPts val="0"/>
                </a:spcAft>
                <a:defRPr/>
              </a:pPr>
              <a:r>
                <a:rPr lang="en-US" sz="1400" kern="0" dirty="0">
                  <a:solidFill>
                    <a:srgbClr val="007DC3"/>
                  </a:solidFill>
                  <a:latin typeface="Calibri"/>
                </a:rPr>
                <a:t>MEDIAWORKSPACE</a:t>
              </a:r>
              <a:endParaRPr lang="en-US" sz="1500" kern="0" dirty="0">
                <a:solidFill>
                  <a:srgbClr val="007DC3"/>
                </a:solidFill>
                <a:latin typeface="Calibri"/>
              </a:endParaRPr>
            </a:p>
          </p:txBody>
        </p:sp>
        <p:sp>
          <p:nvSpPr>
            <p:cNvPr id="30" name="TextBox 29"/>
            <p:cNvSpPr txBox="1"/>
            <p:nvPr/>
          </p:nvSpPr>
          <p:spPr>
            <a:xfrm>
              <a:off x="489211" y="3339353"/>
              <a:ext cx="2297104" cy="169888"/>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DIGITAL ASSET MANGEMENT</a:t>
              </a:r>
            </a:p>
          </p:txBody>
        </p:sp>
      </p:grpSp>
      <p:pic>
        <p:nvPicPr>
          <p:cNvPr id="16403" name="Picture 29" descr="ltBlueTab.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75000" y="1227138"/>
            <a:ext cx="56086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Picture 30" descr="greenTab.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76575" y="1757363"/>
            <a:ext cx="28956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3786199" y="1943100"/>
            <a:ext cx="1474764" cy="553998"/>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CONFIGURABLE</a:t>
            </a:r>
            <a:endParaRPr lang="ru-RU" kern="0" dirty="0">
              <a:solidFill>
                <a:srgbClr val="FFFFFF"/>
              </a:solidFill>
              <a:latin typeface="Calibri"/>
            </a:endParaRPr>
          </a:p>
          <a:p>
            <a:pPr algn="ctr" fontAlgn="auto">
              <a:spcBef>
                <a:spcPts val="0"/>
              </a:spcBef>
              <a:spcAft>
                <a:spcPts val="0"/>
              </a:spcAft>
              <a:defRPr/>
            </a:pPr>
            <a:r>
              <a:rPr lang="en-US" kern="0" dirty="0">
                <a:solidFill>
                  <a:srgbClr val="FFFFFF"/>
                </a:solidFill>
                <a:latin typeface="Calibri"/>
              </a:rPr>
              <a:t>CLIENTS</a:t>
            </a:r>
          </a:p>
        </p:txBody>
      </p:sp>
      <p:pic>
        <p:nvPicPr>
          <p:cNvPr id="16406" name="Picture 32" descr="blueTab.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72175" y="1747838"/>
            <a:ext cx="28956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p:cNvSpPr txBox="1"/>
          <p:nvPr/>
        </p:nvSpPr>
        <p:spPr>
          <a:xfrm>
            <a:off x="6588024" y="1943100"/>
            <a:ext cx="1662315" cy="553998"/>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ADJUSTABLE/ </a:t>
            </a:r>
          </a:p>
          <a:p>
            <a:pPr algn="ctr" fontAlgn="auto">
              <a:spcBef>
                <a:spcPts val="0"/>
              </a:spcBef>
              <a:spcAft>
                <a:spcPts val="0"/>
              </a:spcAft>
              <a:defRPr/>
            </a:pPr>
            <a:r>
              <a:rPr lang="en-US" kern="0" dirty="0">
                <a:solidFill>
                  <a:srgbClr val="FFFFFF"/>
                </a:solidFill>
                <a:latin typeface="Calibri"/>
              </a:rPr>
              <a:t>PROGRAMMABLE</a:t>
            </a:r>
          </a:p>
        </p:txBody>
      </p:sp>
      <p:sp>
        <p:nvSpPr>
          <p:cNvPr id="36" name="TextBox 35"/>
          <p:cNvSpPr txBox="1"/>
          <p:nvPr/>
        </p:nvSpPr>
        <p:spPr>
          <a:xfrm>
            <a:off x="4181475" y="1354138"/>
            <a:ext cx="3706813" cy="277812"/>
          </a:xfrm>
          <a:prstGeom prst="rect">
            <a:avLst/>
          </a:prstGeom>
          <a:noFill/>
        </p:spPr>
        <p:txBody>
          <a:bodyPr lIns="0" tIns="0" rIns="0" bIns="0">
            <a:spAutoFit/>
          </a:bodyPr>
          <a:lstStyle/>
          <a:p>
            <a:pPr algn="ctr" fontAlgn="auto">
              <a:spcBef>
                <a:spcPts val="0"/>
              </a:spcBef>
              <a:spcAft>
                <a:spcPts val="0"/>
              </a:spcAft>
              <a:defRPr/>
            </a:pPr>
            <a:r>
              <a:rPr lang="en-US" kern="0" dirty="0">
                <a:solidFill>
                  <a:srgbClr val="FFFFFF"/>
                </a:solidFill>
                <a:effectLst>
                  <a:outerShdw blurRad="254000" algn="ctr" rotWithShape="0">
                    <a:srgbClr val="007DC3">
                      <a:alpha val="65000"/>
                    </a:srgbClr>
                  </a:outerShdw>
                </a:effectLst>
                <a:latin typeface="Calibri"/>
              </a:rPr>
              <a:t>MOBILE</a:t>
            </a:r>
          </a:p>
        </p:txBody>
      </p:sp>
      <p:sp>
        <p:nvSpPr>
          <p:cNvPr id="37" name="TextBox 36"/>
          <p:cNvSpPr txBox="1"/>
          <p:nvPr/>
        </p:nvSpPr>
        <p:spPr>
          <a:xfrm>
            <a:off x="4814888" y="1606550"/>
            <a:ext cx="2314575" cy="215900"/>
          </a:xfrm>
          <a:prstGeom prst="rect">
            <a:avLst/>
          </a:prstGeom>
          <a:noFill/>
        </p:spPr>
        <p:txBody>
          <a:bodyPr wrap="none" lIns="0" tIns="0" rIns="0" bIns="0">
            <a:spAutoFit/>
          </a:bodyPr>
          <a:lstStyle/>
          <a:p>
            <a:pPr algn="ctr" fontAlgn="auto">
              <a:spcBef>
                <a:spcPts val="0"/>
              </a:spcBef>
              <a:spcAft>
                <a:spcPts val="0"/>
              </a:spcAft>
              <a:defRPr/>
            </a:pPr>
            <a:r>
              <a:rPr lang="en-US" sz="1400" kern="0" dirty="0">
                <a:solidFill>
                  <a:srgbClr val="007DC3"/>
                </a:solidFill>
                <a:latin typeface="Calibri"/>
              </a:rPr>
              <a:t>DOCUMENTUM MOBILE</a:t>
            </a:r>
          </a:p>
        </p:txBody>
      </p:sp>
      <p:sp>
        <p:nvSpPr>
          <p:cNvPr id="38" name="Pentagon 37"/>
          <p:cNvSpPr/>
          <p:nvPr/>
        </p:nvSpPr>
        <p:spPr>
          <a:xfrm>
            <a:off x="2994025" y="2970213"/>
            <a:ext cx="425450" cy="884237"/>
          </a:xfrm>
          <a:prstGeom prst="homePlate">
            <a:avLst>
              <a:gd name="adj" fmla="val 68266"/>
            </a:avLst>
          </a:prstGeom>
          <a:solidFill>
            <a:srgbClr val="FFFFFF">
              <a:lumMod val="50000"/>
            </a:srgbClr>
          </a:solidFill>
          <a:ln w="12700" cap="flat" cmpd="sng" algn="ctr">
            <a:solidFill>
              <a:srgbClr val="FFFFFF">
                <a:lumMod val="50000"/>
              </a:srgbClr>
            </a:solidFill>
            <a:prstDash val="solid"/>
          </a:ln>
          <a:effectLst/>
        </p:spPr>
        <p:txBody>
          <a:bodyPr vert="vert270" lIns="182880" anchor="ctr"/>
          <a:lstStyle/>
          <a:p>
            <a:pPr algn="ctr" fontAlgn="auto">
              <a:spcBef>
                <a:spcPts val="0"/>
              </a:spcBef>
              <a:spcAft>
                <a:spcPts val="0"/>
              </a:spcAft>
              <a:defRPr/>
            </a:pPr>
            <a:endParaRPr lang="en-US" sz="1400" kern="0" dirty="0">
              <a:solidFill>
                <a:srgbClr val="FFFFFF"/>
              </a:solidFill>
              <a:latin typeface="MetaNormalLF-Roman"/>
            </a:endParaRPr>
          </a:p>
        </p:txBody>
      </p:sp>
      <p:sp>
        <p:nvSpPr>
          <p:cNvPr id="39" name="Rectangle 38"/>
          <p:cNvSpPr/>
          <p:nvPr/>
        </p:nvSpPr>
        <p:spPr>
          <a:xfrm>
            <a:off x="374650" y="1898650"/>
            <a:ext cx="2600325" cy="2844800"/>
          </a:xfrm>
          <a:prstGeom prst="rect">
            <a:avLst/>
          </a:prstGeom>
          <a:solidFill>
            <a:srgbClr val="FFFFFF">
              <a:alpha val="35000"/>
            </a:srgbClr>
          </a:solidFill>
          <a:ln w="12700" cap="flat" cmpd="sng" algn="ctr">
            <a:noFill/>
            <a:prstDash val="solid"/>
          </a:ln>
          <a:effectLst/>
        </p:spPr>
        <p:txBody>
          <a:bodyPr anchor="ctr"/>
          <a:lstStyle/>
          <a:p>
            <a:pPr algn="ctr" fontAlgn="auto">
              <a:spcBef>
                <a:spcPts val="0"/>
              </a:spcBef>
              <a:spcAft>
                <a:spcPts val="0"/>
              </a:spcAft>
              <a:defRPr/>
            </a:pPr>
            <a:endParaRPr lang="en-US" kern="0">
              <a:solidFill>
                <a:srgbClr val="FFFFFF"/>
              </a:solidFill>
              <a:latin typeface="MetaNormalLF-Roman"/>
            </a:endParaRPr>
          </a:p>
        </p:txBody>
      </p:sp>
      <p:sp>
        <p:nvSpPr>
          <p:cNvPr id="40" name="TextBox 39"/>
          <p:cNvSpPr txBox="1"/>
          <p:nvPr/>
        </p:nvSpPr>
        <p:spPr>
          <a:xfrm>
            <a:off x="2438400" y="5875338"/>
            <a:ext cx="4249738" cy="276225"/>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OPTIMIZED FOR THE PRIVATE CLOUD</a:t>
            </a:r>
          </a:p>
        </p:txBody>
      </p:sp>
      <p:grpSp>
        <p:nvGrpSpPr>
          <p:cNvPr id="16413" name="Group 46"/>
          <p:cNvGrpSpPr>
            <a:grpSpLocks/>
          </p:cNvGrpSpPr>
          <p:nvPr/>
        </p:nvGrpSpPr>
        <p:grpSpPr bwMode="auto">
          <a:xfrm>
            <a:off x="762000" y="5487988"/>
            <a:ext cx="1600200" cy="820737"/>
            <a:chOff x="-3581054" y="2017152"/>
            <a:chExt cx="1817774" cy="932602"/>
          </a:xfrm>
        </p:grpSpPr>
        <p:pic>
          <p:nvPicPr>
            <p:cNvPr id="16415" name="Picture 6" descr="\\MV-FS\Projects\EMC\resources\Icons\EMC_icons_070910\finals\pngs\cloud_computing.png"/>
            <p:cNvPicPr>
              <a:picLocks noChangeAspect="1" noChangeArrowheads="1"/>
            </p:cNvPicPr>
            <p:nvPr/>
          </p:nvPicPr>
          <p:blipFill>
            <a:blip r:embed="rId8">
              <a:extLst>
                <a:ext uri="{28A0092B-C50C-407E-A947-70E740481C1C}">
                  <a14:useLocalDpi xmlns:a14="http://schemas.microsoft.com/office/drawing/2010/main" val="0"/>
                </a:ext>
              </a:extLst>
            </a:blip>
            <a:srcRect t="12462" b="38155"/>
            <a:stretch>
              <a:fillRect/>
            </a:stretch>
          </p:blipFill>
          <p:spPr bwMode="gray">
            <a:xfrm>
              <a:off x="-3328235" y="2017152"/>
              <a:ext cx="737857" cy="36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6" descr="\\MV-FS\Projects\EMC\resources\Icons\EMC_icons_070910\finals\pngs\cloud_computing.png"/>
            <p:cNvPicPr>
              <a:picLocks noChangeAspect="1" noChangeArrowheads="1"/>
            </p:cNvPicPr>
            <p:nvPr/>
          </p:nvPicPr>
          <p:blipFill>
            <a:blip r:embed="rId9"/>
            <a:srcRect t="12462" b="38155"/>
            <a:stretch>
              <a:fillRect/>
            </a:stretch>
          </p:blipFill>
          <p:spPr bwMode="gray">
            <a:xfrm>
              <a:off x="-3012999" y="2022563"/>
              <a:ext cx="1249719" cy="616925"/>
            </a:xfrm>
            <a:prstGeom prst="rect">
              <a:avLst/>
            </a:prstGeom>
            <a:noFill/>
            <a:ln>
              <a:noFill/>
            </a:ln>
            <a:effectLst>
              <a:outerShdw blurRad="50800" dist="38100" dir="2700000" algn="tl" rotWithShape="0">
                <a:prstClr val="black">
                  <a:alpha val="40000"/>
                </a:prstClr>
              </a:outerShdw>
            </a:effectLst>
            <a:extLst/>
          </p:spPr>
        </p:pic>
        <p:pic>
          <p:nvPicPr>
            <p:cNvPr id="44" name="Picture 6" descr="\\MV-FS\Projects\EMC\resources\Icons\EMC_icons_070910\finals\pngs\cloud_computing.png"/>
            <p:cNvPicPr>
              <a:picLocks noChangeAspect="1" noChangeArrowheads="1"/>
            </p:cNvPicPr>
            <p:nvPr/>
          </p:nvPicPr>
          <p:blipFill>
            <a:blip r:embed="rId10"/>
            <a:srcRect t="12462" b="38155"/>
            <a:stretch>
              <a:fillRect/>
            </a:stretch>
          </p:blipFill>
          <p:spPr bwMode="gray">
            <a:xfrm>
              <a:off x="-3581054" y="2112757"/>
              <a:ext cx="1695146" cy="836997"/>
            </a:xfrm>
            <a:prstGeom prst="rect">
              <a:avLst/>
            </a:prstGeom>
            <a:noFill/>
            <a:ln>
              <a:noFill/>
            </a:ln>
            <a:effectLst>
              <a:outerShdw blurRad="50800" dist="38100" dir="2700000" algn="tl" rotWithShape="0">
                <a:prstClr val="black">
                  <a:alpha val="40000"/>
                </a:prstClr>
              </a:outerShdw>
            </a:effectLst>
            <a:extLst/>
          </p:spPr>
        </p:pic>
      </p:grpSp>
      <p:sp>
        <p:nvSpPr>
          <p:cNvPr id="16414" name="Rectangle 2"/>
          <p:cNvSpPr txBox="1">
            <a:spLocks noChangeArrowheads="1"/>
          </p:cNvSpPr>
          <p:nvPr/>
        </p:nvSpPr>
        <p:spPr bwMode="auto">
          <a:xfrm>
            <a:off x="1095375" y="43735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sz="2400" b="1" dirty="0">
                <a:solidFill>
                  <a:srgbClr val="FF9900"/>
                </a:solidFill>
                <a:latin typeface="Tahoma" panose="020B0604030504040204" pitchFamily="34" charset="0"/>
              </a:rPr>
              <a:t>Current version of the platform </a:t>
            </a:r>
            <a:r>
              <a:rPr lang="en-US" altLang="bg-BG" sz="2400" b="1" dirty="0">
                <a:solidFill>
                  <a:srgbClr val="FF9900"/>
                </a:solidFill>
                <a:latin typeface="Tahoma" panose="020B0604030504040204" pitchFamily="34" charset="0"/>
              </a:rPr>
              <a:t>Documentum </a:t>
            </a:r>
            <a:r>
              <a:rPr lang="en-GB" altLang="bg-BG" sz="2400" b="1" dirty="0">
                <a:solidFill>
                  <a:srgbClr val="FF9900"/>
                </a:solidFill>
                <a:latin typeface="Tahoma" panose="020B0604030504040204" pitchFamily="34" charset="0"/>
              </a:rPr>
              <a:t>7</a:t>
            </a:r>
            <a:endParaRPr lang="bg-BG" altLang="bg-BG" sz="2400" b="1" dirty="0">
              <a:solidFill>
                <a:srgbClr val="FF9900"/>
              </a:solidFill>
              <a:latin typeface="Tahoma" panose="020B0604030504040204" pitchFamily="34" charset="0"/>
            </a:endParaRPr>
          </a:p>
        </p:txBody>
      </p:sp>
      <p:pic>
        <p:nvPicPr>
          <p:cNvPr id="45" name="Picture 4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46"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pic>
        <p:nvPicPr>
          <p:cNvPr id="47" name="Content Placeholder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48"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23</a:t>
            </a:fld>
            <a:endParaRPr lang="bg-BG" sz="1200" dirty="0">
              <a:solidFill>
                <a:schemeClr val="bg1"/>
              </a:solidFill>
            </a:endParaRPr>
          </a:p>
        </p:txBody>
      </p:sp>
    </p:spTree>
    <p:extLst>
      <p:ext uri="{BB962C8B-B14F-4D97-AF65-F5344CB8AC3E}">
        <p14:creationId xmlns:p14="http://schemas.microsoft.com/office/powerpoint/2010/main" val="1176447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a:xfrm>
            <a:off x="304800" y="628650"/>
            <a:ext cx="8229600" cy="922337"/>
          </a:xfrm>
        </p:spPr>
        <p:txBody>
          <a:bodyPr>
            <a:normAutofit/>
          </a:bodyPr>
          <a:lstStyle/>
          <a:p>
            <a:pPr algn="l"/>
            <a:r>
              <a:rPr lang="en-US" altLang="en-US" sz="2800" b="1" cap="none" dirty="0">
                <a:solidFill>
                  <a:srgbClr val="7F7F7F"/>
                </a:solidFill>
              </a:rPr>
              <a:t>AVAILABLE RESOURCE</a:t>
            </a:r>
            <a:br>
              <a:rPr lang="en-GB" altLang="en-US" sz="2500" cap="none" dirty="0">
                <a:solidFill>
                  <a:srgbClr val="7F7F7F"/>
                </a:solidFill>
              </a:rPr>
            </a:br>
            <a:r>
              <a:rPr lang="en-GB" altLang="en-US" sz="2500" cap="none" dirty="0">
                <a:solidFill>
                  <a:srgbClr val="7F7F7F"/>
                </a:solidFill>
              </a:rPr>
              <a:t>FOR IMPLEMENTING DOCUMENTUM </a:t>
            </a:r>
            <a:endParaRPr lang="bg-BG" altLang="en-US" sz="2500" cap="none" dirty="0">
              <a:solidFill>
                <a:srgbClr val="7F7F7F"/>
              </a:solidFill>
            </a:endParaRPr>
          </a:p>
        </p:txBody>
      </p:sp>
      <p:sp>
        <p:nvSpPr>
          <p:cNvPr id="3" name="Контейнер за съдържание 2"/>
          <p:cNvSpPr>
            <a:spLocks noGrp="1"/>
          </p:cNvSpPr>
          <p:nvPr>
            <p:ph idx="1"/>
          </p:nvPr>
        </p:nvSpPr>
        <p:spPr>
          <a:xfrm>
            <a:off x="304800" y="1524000"/>
            <a:ext cx="8229600" cy="1871663"/>
          </a:xfrm>
        </p:spPr>
        <p:txBody>
          <a:bodyPr>
            <a:normAutofit/>
          </a:bodyPr>
          <a:lstStyle/>
          <a:p>
            <a:pPr marL="0" indent="0">
              <a:lnSpc>
                <a:spcPct val="80000"/>
              </a:lnSpc>
              <a:spcAft>
                <a:spcPts val="600"/>
              </a:spcAft>
              <a:buNone/>
            </a:pPr>
            <a:r>
              <a:rPr lang="en-US" altLang="en-US" sz="2000" b="1" dirty="0">
                <a:solidFill>
                  <a:srgbClr val="FF9900"/>
                </a:solidFill>
              </a:rPr>
              <a:t>COMPANY “BUSINESS MANAGEMENT SYSTEMS”</a:t>
            </a:r>
            <a:r>
              <a:rPr lang="en-US" altLang="en-US" sz="2800" b="1" dirty="0">
                <a:solidFill>
                  <a:srgbClr val="FF9900"/>
                </a:solidFill>
              </a:rPr>
              <a:t> </a:t>
            </a:r>
            <a:r>
              <a:rPr lang="en-US" altLang="en-US" sz="1800" dirty="0">
                <a:solidFill>
                  <a:srgbClr val="7F7F7F"/>
                </a:solidFill>
              </a:rPr>
              <a:t>HAS HIGHLY QUALIFIED TEAM OF SPECIALISTS WITH EXPIRIENCE IN IMPLEMENTATION AND SUPPORT OF </a:t>
            </a:r>
            <a:r>
              <a:rPr lang="en-US" altLang="en-US" sz="1800" b="1" dirty="0">
                <a:solidFill>
                  <a:srgbClr val="7F7F7F"/>
                </a:solidFill>
              </a:rPr>
              <a:t>DOCUMENTUM</a:t>
            </a:r>
            <a:r>
              <a:rPr lang="en-US" altLang="en-US" sz="1800" dirty="0">
                <a:solidFill>
                  <a:srgbClr val="7F7F7F"/>
                </a:solidFill>
              </a:rPr>
              <a:t> SOLUTIONS.</a:t>
            </a:r>
          </a:p>
          <a:p>
            <a:pPr marL="0" indent="0">
              <a:lnSpc>
                <a:spcPct val="80000"/>
              </a:lnSpc>
              <a:spcAft>
                <a:spcPts val="600"/>
              </a:spcAft>
              <a:buFont typeface="Arial" panose="020B0604020202020204" pitchFamily="34" charset="0"/>
              <a:buNone/>
            </a:pPr>
            <a:r>
              <a:rPr lang="en-US" altLang="en-US" sz="1800" cap="none" dirty="0">
                <a:solidFill>
                  <a:srgbClr val="7F7F7F"/>
                </a:solidFill>
              </a:rPr>
              <a:t>THE TEAM HAS IMPLEMENTED STANDARD AND SPECIFIC PROJECTS INCLUDING SAP ERP INTEGRATION.</a:t>
            </a:r>
          </a:p>
          <a:p>
            <a:pPr marL="0" indent="0">
              <a:lnSpc>
                <a:spcPct val="80000"/>
              </a:lnSpc>
              <a:spcAft>
                <a:spcPts val="600"/>
              </a:spcAft>
              <a:buFont typeface="Arial" panose="020B0604020202020204" pitchFamily="34" charset="0"/>
              <a:buNone/>
            </a:pPr>
            <a:endParaRPr lang="bg-BG" altLang="en-US" sz="1800" cap="none" dirty="0">
              <a:solidFill>
                <a:srgbClr val="7F7F7F"/>
              </a:solidFill>
            </a:endParaRPr>
          </a:p>
          <a:p>
            <a:pPr marL="0" indent="0"/>
            <a:endParaRPr lang="en-US" altLang="en-US" cap="none" dirty="0">
              <a:solidFill>
                <a:srgbClr val="7F7F7F"/>
              </a:solidFill>
            </a:endParaRPr>
          </a:p>
          <a:p>
            <a:pPr marL="0" indent="0"/>
            <a:endParaRPr lang="bg-BG" altLang="en-US" cap="none" dirty="0">
              <a:solidFill>
                <a:srgbClr val="7F7F7F"/>
              </a:solidFill>
            </a:endParaRPr>
          </a:p>
        </p:txBody>
      </p:sp>
      <p:pic>
        <p:nvPicPr>
          <p:cNvPr id="5" name="Picture 4" descr="Team.jpg"/>
          <p:cNvPicPr>
            <a:picLocks noChangeAspect="1"/>
          </p:cNvPicPr>
          <p:nvPr/>
        </p:nvPicPr>
        <p:blipFill>
          <a:blip r:embed="rId3">
            <a:grayscl/>
            <a:lum contrast="-19000"/>
          </a:blip>
          <a:srcRect/>
          <a:stretch>
            <a:fillRect/>
          </a:stretch>
        </p:blipFill>
        <p:spPr bwMode="auto">
          <a:xfrm>
            <a:off x="3044105" y="3034783"/>
            <a:ext cx="5939967" cy="3011790"/>
          </a:xfrm>
          <a:prstGeom prst="rect">
            <a:avLst/>
          </a:prstGeom>
          <a:noFill/>
          <a:ln w="3175">
            <a:solidFill>
              <a:schemeClr val="bg1">
                <a:lumMod val="50000"/>
              </a:schemeClr>
            </a:solidFill>
            <a:miter lim="800000"/>
            <a:headEnd/>
            <a:tailEnd/>
          </a:ln>
          <a:effectLst>
            <a:softEdge rad="31750"/>
          </a:effectLst>
          <a:extLst/>
        </p:spPr>
      </p:pic>
      <p:sp>
        <p:nvSpPr>
          <p:cNvPr id="6" name="TextBox 5"/>
          <p:cNvSpPr txBox="1">
            <a:spLocks noChangeArrowheads="1"/>
          </p:cNvSpPr>
          <p:nvPr/>
        </p:nvSpPr>
        <p:spPr bwMode="auto">
          <a:xfrm>
            <a:off x="3039047" y="3161829"/>
            <a:ext cx="5198791" cy="2677656"/>
          </a:xfrm>
          <a:prstGeom prst="rect">
            <a:avLst/>
          </a:prstGeom>
          <a:noFill/>
          <a:ln>
            <a:noFill/>
          </a:ln>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600" b="1" dirty="0">
                <a:ln>
                  <a:solidFill>
                    <a:schemeClr val="bg1"/>
                  </a:solidFill>
                </a:ln>
                <a:solidFill>
                  <a:schemeClr val="accent6"/>
                </a:solidFill>
              </a:rPr>
              <a:t>CERTIFIED DOCUMENTUM CONSULTANTS:</a:t>
            </a:r>
          </a:p>
          <a:p>
            <a:endParaRPr lang="bg-BG" altLang="en-US" sz="1600" b="1" dirty="0">
              <a:ln>
                <a:solidFill>
                  <a:schemeClr val="bg1"/>
                </a:solidFill>
              </a:ln>
              <a:solidFill>
                <a:schemeClr val="accent6"/>
              </a:solidFill>
            </a:endParaRPr>
          </a:p>
          <a:p>
            <a:pPr lvl="1">
              <a:buFont typeface="Wingdings" panose="05000000000000000000" pitchFamily="2" charset="2"/>
              <a:buChar char="q"/>
            </a:pPr>
            <a:r>
              <a:rPr lang="bg-BG" altLang="en-US" sz="1200" dirty="0">
                <a:solidFill>
                  <a:schemeClr val="bg1"/>
                </a:solidFill>
              </a:rPr>
              <a:t> </a:t>
            </a:r>
            <a:r>
              <a:rPr lang="en-US" altLang="en-US" sz="1200" dirty="0">
                <a:solidFill>
                  <a:schemeClr val="bg1"/>
                </a:solidFill>
              </a:rPr>
              <a:t>  </a:t>
            </a:r>
            <a:r>
              <a:rPr lang="bg-BG" altLang="en-US" sz="1200" dirty="0">
                <a:solidFill>
                  <a:schemeClr val="bg1"/>
                </a:solidFill>
              </a:rPr>
              <a:t>2 </a:t>
            </a:r>
            <a:r>
              <a:rPr lang="en-US" altLang="en-US" sz="1200" dirty="0">
                <a:solidFill>
                  <a:schemeClr val="bg1"/>
                </a:solidFill>
              </a:rPr>
              <a:t>DEVELOPMENT CONSULTANTS</a:t>
            </a:r>
            <a:endParaRPr lang="bg-BG" altLang="en-US" sz="1200" dirty="0">
              <a:solidFill>
                <a:schemeClr val="bg1"/>
              </a:solidFill>
            </a:endParaRPr>
          </a:p>
          <a:p>
            <a:pPr lvl="1">
              <a:buFont typeface="Wingdings" panose="05000000000000000000" pitchFamily="2" charset="2"/>
              <a:buChar char="q"/>
            </a:pPr>
            <a:r>
              <a:rPr lang="bg-BG" altLang="en-US" sz="1200" dirty="0">
                <a:solidFill>
                  <a:schemeClr val="bg1"/>
                </a:solidFill>
              </a:rPr>
              <a:t>  </a:t>
            </a:r>
            <a:r>
              <a:rPr lang="en-US" altLang="en-US" sz="1200" dirty="0">
                <a:solidFill>
                  <a:schemeClr val="bg1"/>
                </a:solidFill>
              </a:rPr>
              <a:t> </a:t>
            </a:r>
            <a:r>
              <a:rPr lang="bg-BG" altLang="en-US" sz="1200" dirty="0">
                <a:solidFill>
                  <a:schemeClr val="bg1"/>
                </a:solidFill>
              </a:rPr>
              <a:t>3 </a:t>
            </a:r>
            <a:r>
              <a:rPr lang="en-US" altLang="en-US" sz="1200" dirty="0">
                <a:solidFill>
                  <a:schemeClr val="bg1"/>
                </a:solidFill>
              </a:rPr>
              <a:t>ADMINISTRATION CONSULTANTS</a:t>
            </a:r>
          </a:p>
          <a:p>
            <a:pPr lvl="1">
              <a:buFont typeface="Wingdings" panose="05000000000000000000" pitchFamily="2" charset="2"/>
              <a:buChar char="q"/>
            </a:pPr>
            <a:endParaRPr lang="bg-BG" altLang="en-US" sz="1200" dirty="0">
              <a:solidFill>
                <a:schemeClr val="bg1"/>
              </a:solidFill>
            </a:endParaRPr>
          </a:p>
          <a:p>
            <a:r>
              <a:rPr lang="en-US" altLang="en-US" sz="1600" b="1" dirty="0">
                <a:ln>
                  <a:solidFill>
                    <a:schemeClr val="bg1"/>
                  </a:solidFill>
                </a:ln>
                <a:solidFill>
                  <a:schemeClr val="accent6"/>
                </a:solidFill>
              </a:rPr>
              <a:t>CONSULTANTS BY AREA:</a:t>
            </a:r>
          </a:p>
          <a:p>
            <a:pPr lvl="1"/>
            <a:endParaRPr lang="en-US" altLang="en-US" sz="1200" b="1" dirty="0">
              <a:ln>
                <a:solidFill>
                  <a:schemeClr val="bg1"/>
                </a:solidFill>
              </a:ln>
              <a:solidFill>
                <a:schemeClr val="accent6"/>
              </a:solidFill>
            </a:endParaRPr>
          </a:p>
          <a:p>
            <a:pPr lvl="1">
              <a:buFont typeface="Wingdings" panose="05000000000000000000" pitchFamily="2" charset="2"/>
              <a:buChar char="q"/>
            </a:pPr>
            <a:r>
              <a:rPr lang="en-US" altLang="en-US" sz="1200" dirty="0">
                <a:solidFill>
                  <a:schemeClr val="bg1"/>
                </a:solidFill>
              </a:rPr>
              <a:t>   </a:t>
            </a:r>
            <a:r>
              <a:rPr lang="ru-RU" altLang="en-US" sz="1200" dirty="0">
                <a:solidFill>
                  <a:schemeClr val="bg1"/>
                </a:solidFill>
              </a:rPr>
              <a:t>3 </a:t>
            </a:r>
            <a:r>
              <a:rPr lang="en-US" altLang="en-US" sz="1200" dirty="0">
                <a:solidFill>
                  <a:schemeClr val="bg1"/>
                </a:solidFill>
              </a:rPr>
              <a:t>CONSULTANTS FOR </a:t>
            </a:r>
            <a:r>
              <a:rPr lang="en-GB" altLang="en-US" sz="1200" dirty="0">
                <a:solidFill>
                  <a:schemeClr val="bg1"/>
                </a:solidFill>
              </a:rPr>
              <a:t>SUPPORT &amp; ADMINISTRATION</a:t>
            </a:r>
          </a:p>
          <a:p>
            <a:pPr lvl="1">
              <a:buFont typeface="Wingdings" panose="05000000000000000000" pitchFamily="2" charset="2"/>
              <a:buChar char="q"/>
            </a:pPr>
            <a:r>
              <a:rPr lang="en-US" altLang="en-US" sz="1200" dirty="0">
                <a:solidFill>
                  <a:schemeClr val="bg1"/>
                </a:solidFill>
              </a:rPr>
              <a:t>   </a:t>
            </a:r>
            <a:r>
              <a:rPr lang="bg-BG" altLang="en-US" sz="1200" dirty="0">
                <a:solidFill>
                  <a:schemeClr val="bg1"/>
                </a:solidFill>
              </a:rPr>
              <a:t>2 </a:t>
            </a:r>
            <a:r>
              <a:rPr lang="en-US" altLang="en-US" sz="1200" dirty="0">
                <a:solidFill>
                  <a:schemeClr val="bg1"/>
                </a:solidFill>
              </a:rPr>
              <a:t>CONSULTANTS FOR</a:t>
            </a:r>
            <a:r>
              <a:rPr lang="bg-BG" altLang="en-US" sz="1200" dirty="0">
                <a:solidFill>
                  <a:schemeClr val="bg1"/>
                </a:solidFill>
              </a:rPr>
              <a:t> </a:t>
            </a:r>
            <a:r>
              <a:rPr lang="en-GB" altLang="en-US" sz="1200" dirty="0">
                <a:solidFill>
                  <a:schemeClr val="bg1"/>
                </a:solidFill>
              </a:rPr>
              <a:t>SOFTWARE ARCHITECTURES</a:t>
            </a:r>
          </a:p>
          <a:p>
            <a:pPr lvl="1">
              <a:buFont typeface="Wingdings" panose="05000000000000000000" pitchFamily="2" charset="2"/>
              <a:buChar char="q"/>
            </a:pPr>
            <a:r>
              <a:rPr lang="en-US" altLang="en-US" sz="1200" dirty="0">
                <a:solidFill>
                  <a:schemeClr val="bg1"/>
                </a:solidFill>
              </a:rPr>
              <a:t>   </a:t>
            </a:r>
            <a:r>
              <a:rPr lang="bg-BG" altLang="en-US" sz="1200" dirty="0">
                <a:solidFill>
                  <a:schemeClr val="bg1"/>
                </a:solidFill>
              </a:rPr>
              <a:t>1 </a:t>
            </a:r>
            <a:r>
              <a:rPr lang="en-US" altLang="en-US" sz="1200" dirty="0">
                <a:solidFill>
                  <a:schemeClr val="bg1"/>
                </a:solidFill>
              </a:rPr>
              <a:t>CONSULTANT FOR BUSINESS MODELLING</a:t>
            </a:r>
          </a:p>
          <a:p>
            <a:pPr lvl="1">
              <a:buFont typeface="Wingdings" panose="05000000000000000000" pitchFamily="2" charset="2"/>
              <a:buChar char="q"/>
            </a:pPr>
            <a:r>
              <a:rPr lang="en-US" altLang="en-US" sz="1200" dirty="0">
                <a:solidFill>
                  <a:schemeClr val="bg1"/>
                </a:solidFill>
              </a:rPr>
              <a:t>   </a:t>
            </a:r>
            <a:r>
              <a:rPr lang="ru-RU" altLang="en-US" sz="1200" dirty="0">
                <a:solidFill>
                  <a:schemeClr val="bg1"/>
                </a:solidFill>
              </a:rPr>
              <a:t>1 </a:t>
            </a:r>
            <a:r>
              <a:rPr lang="en-US" altLang="en-US" sz="1200" dirty="0">
                <a:solidFill>
                  <a:schemeClr val="bg1"/>
                </a:solidFill>
              </a:rPr>
              <a:t>CONSULTANT FOR SAP ABAP (INTEGRATION</a:t>
            </a:r>
            <a:r>
              <a:rPr lang="bg-BG" altLang="en-US" sz="1200" dirty="0">
                <a:solidFill>
                  <a:schemeClr val="bg1"/>
                </a:solidFill>
              </a:rPr>
              <a:t>)</a:t>
            </a:r>
            <a:endParaRPr lang="en-GB" altLang="en-US" sz="1200" dirty="0">
              <a:solidFill>
                <a:schemeClr val="bg1"/>
              </a:solidFill>
            </a:endParaRPr>
          </a:p>
          <a:p>
            <a:pPr lvl="1">
              <a:buFont typeface="Wingdings" panose="05000000000000000000" pitchFamily="2" charset="2"/>
              <a:buChar char="q"/>
            </a:pPr>
            <a:r>
              <a:rPr lang="en-GB" altLang="en-US" sz="1200" dirty="0">
                <a:solidFill>
                  <a:schemeClr val="bg1"/>
                </a:solidFill>
              </a:rPr>
              <a:t>   </a:t>
            </a:r>
            <a:r>
              <a:rPr lang="ru-RU" altLang="en-US" sz="1200" dirty="0">
                <a:solidFill>
                  <a:schemeClr val="bg1"/>
                </a:solidFill>
              </a:rPr>
              <a:t>2 </a:t>
            </a:r>
            <a:r>
              <a:rPr lang="en-US" altLang="en-US" sz="1200" dirty="0">
                <a:solidFill>
                  <a:schemeClr val="bg1"/>
                </a:solidFill>
              </a:rPr>
              <a:t>CONSULTANTS FOR D</a:t>
            </a:r>
            <a:r>
              <a:rPr lang="bg-BG" altLang="en-US" sz="1200" dirty="0">
                <a:solidFill>
                  <a:schemeClr val="bg1"/>
                </a:solidFill>
              </a:rPr>
              <a:t>В</a:t>
            </a:r>
            <a:r>
              <a:rPr lang="en-US" altLang="en-US" sz="1200" dirty="0">
                <a:solidFill>
                  <a:schemeClr val="bg1"/>
                </a:solidFill>
              </a:rPr>
              <a:t> ADMINISTRATION</a:t>
            </a:r>
            <a:r>
              <a:rPr lang="bg-BG" altLang="en-US" sz="1200" dirty="0">
                <a:solidFill>
                  <a:schemeClr val="bg1"/>
                </a:solidFill>
              </a:rPr>
              <a:t> </a:t>
            </a:r>
            <a:r>
              <a:rPr lang="bg-BG" altLang="en-US" sz="1100" dirty="0">
                <a:solidFill>
                  <a:schemeClr val="bg1"/>
                </a:solidFill>
              </a:rPr>
              <a:t>(О</a:t>
            </a:r>
            <a:r>
              <a:rPr lang="en-GB" altLang="en-US" sz="1100" dirty="0">
                <a:solidFill>
                  <a:schemeClr val="bg1"/>
                </a:solidFill>
              </a:rPr>
              <a:t>RACLE)</a:t>
            </a:r>
            <a:endParaRPr lang="en-US" altLang="en-US" sz="1400" dirty="0">
              <a:solidFill>
                <a:schemeClr val="bg1"/>
              </a:solidFill>
            </a:endParaRPr>
          </a:p>
          <a:p>
            <a:pPr lvl="1"/>
            <a:endParaRPr lang="en-US" altLang="en-US" sz="1200" dirty="0">
              <a:solidFill>
                <a:schemeClr val="bg1"/>
              </a:solidFill>
            </a:endParaRPr>
          </a:p>
        </p:txBody>
      </p:sp>
      <p:sp>
        <p:nvSpPr>
          <p:cNvPr id="3277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25C57F2-7B63-4890-BF63-3B05CBE54EBC}" type="slidenum">
              <a:rPr lang="bg-BG" altLang="en-US">
                <a:solidFill>
                  <a:prstClr val="white"/>
                </a:solidFill>
              </a:rPr>
              <a:pPr/>
              <a:t>24</a:t>
            </a:fld>
            <a:endParaRPr lang="bg-BG" altLang="en-US">
              <a:solidFill>
                <a:prstClr val="white"/>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0590" y="4531474"/>
            <a:ext cx="1378457" cy="796338"/>
          </a:xfrm>
          <a:prstGeom prst="rect">
            <a:avLst/>
          </a:prstGeom>
        </p:spPr>
      </p:pic>
      <p:pic>
        <p:nvPicPr>
          <p:cNvPr id="15" name="Picture 9" descr="EMC_proven_expe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114" y="3034783"/>
            <a:ext cx="929886" cy="14438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4535" y="2919230"/>
            <a:ext cx="1316665" cy="82364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3905" y="3652045"/>
            <a:ext cx="1427472" cy="951647"/>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6100" y="4670710"/>
            <a:ext cx="865455" cy="593361"/>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6850" y="5445209"/>
            <a:ext cx="2292508" cy="573127"/>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19"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pic>
        <p:nvPicPr>
          <p:cNvPr id="20" name="Content Placeholder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21"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24</a:t>
            </a:fld>
            <a:endParaRPr lang="bg-BG" sz="1200" dirty="0">
              <a:solidFill>
                <a:schemeClr val="bg1"/>
              </a:solidFill>
            </a:endParaRPr>
          </a:p>
        </p:txBody>
      </p:sp>
    </p:spTree>
    <p:extLst>
      <p:ext uri="{BB962C8B-B14F-4D97-AF65-F5344CB8AC3E}">
        <p14:creationId xmlns:p14="http://schemas.microsoft.com/office/powerpoint/2010/main" val="4007300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08562"/>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554921" y="749300"/>
            <a:ext cx="8153400" cy="1371600"/>
          </a:xfrm>
        </p:spPr>
        <p:txBody>
          <a:bodyPr>
            <a:normAutofit/>
          </a:bodyPr>
          <a:lstStyle/>
          <a:p>
            <a:pPr>
              <a:spcBef>
                <a:spcPct val="20000"/>
              </a:spcBef>
            </a:pPr>
            <a:r>
              <a:rPr lang="en-US" sz="3600" kern="1900" dirty="0">
                <a:latin typeface="Verdana" panose="020B0604030504040204" pitchFamily="34" charset="0"/>
                <a:ea typeface="Verdana" panose="020B0604030504040204" pitchFamily="34" charset="0"/>
                <a:cs typeface="Verdana" panose="020B0604030504040204" pitchFamily="34" charset="0"/>
              </a:rPr>
              <a:t>Thank you for your attention</a:t>
            </a:r>
            <a:r>
              <a:rPr lang="bg-BG" sz="3600" kern="1900" dirty="0">
                <a:latin typeface="Verdana" panose="020B0604030504040204" pitchFamily="34" charset="0"/>
                <a:ea typeface="Verdana" panose="020B0604030504040204" pitchFamily="34" charset="0"/>
                <a:cs typeface="Verdana" panose="020B0604030504040204" pitchFamily="34" charset="0"/>
              </a:rPr>
              <a:t>!</a:t>
            </a:r>
            <a:endParaRPr lang="bg-BG" sz="3600" b="1" kern="1900" dirty="0">
              <a:latin typeface="Verdana" panose="020B0604030504040204" pitchFamily="34" charset="0"/>
              <a:ea typeface="Verdana" panose="020B0604030504040204" pitchFamily="34" charset="0"/>
              <a:cs typeface="Verdana" panose="020B0604030504040204" pitchFamily="34" charset="0"/>
            </a:endParaRPr>
          </a:p>
        </p:txBody>
      </p:sp>
      <p:sp>
        <p:nvSpPr>
          <p:cNvPr id="5" name="Title 1"/>
          <p:cNvSpPr txBox="1">
            <a:spLocks/>
          </p:cNvSpPr>
          <p:nvPr/>
        </p:nvSpPr>
        <p:spPr>
          <a:xfrm>
            <a:off x="381000" y="152400"/>
            <a:ext cx="7391400"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600" cap="small" spc="150" dirty="0">
                <a:solidFill>
                  <a:schemeClr val="bg1"/>
                </a:solidFill>
                <a:latin typeface="Verdana" panose="020B0604030504040204" pitchFamily="34" charset="0"/>
                <a:ea typeface="Verdana" panose="020B0604030504040204" pitchFamily="34" charset="0"/>
                <a:cs typeface="Verdana" panose="020B0604030504040204" pitchFamily="34" charset="0"/>
              </a:rPr>
              <a:t>Business Management Systems Ltd.</a:t>
            </a:r>
          </a:p>
        </p:txBody>
      </p:sp>
      <p:pic>
        <p:nvPicPr>
          <p:cNvPr id="6"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75" y="6096000"/>
            <a:ext cx="9244192" cy="762000"/>
          </a:xfrm>
          <a:prstGeom prst="rect">
            <a:avLst/>
          </a:prstGeom>
        </p:spPr>
      </p:pic>
      <p:sp>
        <p:nvSpPr>
          <p:cNvPr id="7" name="Date Placeholder 3"/>
          <p:cNvSpPr>
            <a:spLocks noGrp="1"/>
          </p:cNvSpPr>
          <p:nvPr>
            <p:ph type="dt" sz="half" idx="10"/>
          </p:nvPr>
        </p:nvSpPr>
        <p:spPr>
          <a:xfrm>
            <a:off x="7086600" y="6400800"/>
            <a:ext cx="1905000" cy="365125"/>
          </a:xfrm>
        </p:spPr>
        <p:txBody>
          <a:bodyPr/>
          <a:lstStyle/>
          <a:p>
            <a:r>
              <a:rPr lang="en-US" b="1" dirty="0" err="1">
                <a:solidFill>
                  <a:schemeClr val="bg1"/>
                </a:solidFill>
                <a:latin typeface="Verdana" panose="020B0604030504040204" pitchFamily="34" charset="0"/>
                <a:ea typeface="Verdana" panose="020B0604030504040204" pitchFamily="34" charset="0"/>
                <a:cs typeface="Verdana" panose="020B0604030504040204" pitchFamily="34" charset="0"/>
              </a:rPr>
              <a:t>Burgas</a:t>
            </a:r>
            <a:r>
              <a:rPr lang="bg-BG" b="1" dirty="0">
                <a:solidFill>
                  <a:schemeClr val="bg1"/>
                </a:solidFill>
                <a:latin typeface="Verdana" panose="020B0604030504040204" pitchFamily="34" charset="0"/>
                <a:ea typeface="Verdana" panose="020B0604030504040204" pitchFamily="34" charset="0"/>
                <a:cs typeface="Verdana" panose="020B0604030504040204" pitchFamily="34" charset="0"/>
              </a:rPr>
              <a:t> </a:t>
            </a:r>
            <a:fld id="{9FBEA368-4B20-4CEF-BF57-BE506F7EB19A}" type="datetime1">
              <a:rPr lang="bg-BG" b="1" smtClean="0">
                <a:solidFill>
                  <a:schemeClr val="bg1"/>
                </a:solidFill>
                <a:latin typeface="Verdana" panose="020B0604030504040204" pitchFamily="34" charset="0"/>
                <a:ea typeface="Verdana" panose="020B0604030504040204" pitchFamily="34" charset="0"/>
                <a:cs typeface="Verdana" panose="020B0604030504040204" pitchFamily="34" charset="0"/>
              </a:rPr>
              <a:t>26.2.2019 г.</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Title 1"/>
          <p:cNvSpPr txBox="1">
            <a:spLocks/>
          </p:cNvSpPr>
          <p:nvPr/>
        </p:nvSpPr>
        <p:spPr>
          <a:xfrm>
            <a:off x="533400" y="114300"/>
            <a:ext cx="7391400"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Business Management Systems Ltd.</a:t>
            </a:r>
          </a:p>
        </p:txBody>
      </p:sp>
      <p:sp>
        <p:nvSpPr>
          <p:cNvPr id="3" name="TextBox 2"/>
          <p:cNvSpPr txBox="1"/>
          <p:nvPr/>
        </p:nvSpPr>
        <p:spPr>
          <a:xfrm>
            <a:off x="752066" y="4547275"/>
            <a:ext cx="4861844" cy="1569660"/>
          </a:xfrm>
          <a:prstGeom prst="rect">
            <a:avLst/>
          </a:prstGeom>
          <a:noFill/>
        </p:spPr>
        <p:txBody>
          <a:bodyPr wrap="none" rtlCol="0">
            <a:spAutoFit/>
          </a:bodyPr>
          <a:lstStyle/>
          <a:p>
            <a:r>
              <a:rPr lang="en-US" sz="1600" dirty="0"/>
              <a:t>Bulgaria Office:</a:t>
            </a:r>
          </a:p>
          <a:p>
            <a:r>
              <a:rPr lang="en-US" sz="1600" dirty="0"/>
              <a:t>Address: 	Production Site of Lukoil </a:t>
            </a:r>
            <a:r>
              <a:rPr lang="en-US" sz="1600" dirty="0" err="1"/>
              <a:t>Neftohim</a:t>
            </a:r>
            <a:r>
              <a:rPr lang="en-US" sz="1600" dirty="0"/>
              <a:t> </a:t>
            </a:r>
            <a:r>
              <a:rPr lang="en-US" sz="1600" dirty="0" err="1"/>
              <a:t>Burgas</a:t>
            </a:r>
            <a:r>
              <a:rPr lang="en-US" sz="1600" dirty="0"/>
              <a:t> AD</a:t>
            </a:r>
          </a:p>
          <a:p>
            <a:r>
              <a:rPr lang="en-US" sz="1600" dirty="0"/>
              <a:t>Post code :  8104 </a:t>
            </a:r>
            <a:r>
              <a:rPr lang="en-US" sz="1600" dirty="0" err="1"/>
              <a:t>Burgas</a:t>
            </a:r>
            <a:r>
              <a:rPr lang="en-US" sz="1600" dirty="0"/>
              <a:t>, Bulgaria</a:t>
            </a:r>
          </a:p>
          <a:p>
            <a:r>
              <a:rPr lang="en-US" sz="1600" dirty="0"/>
              <a:t>Phone: 	+359 5511 3337</a:t>
            </a:r>
          </a:p>
          <a:p>
            <a:r>
              <a:rPr lang="en-US" sz="1600" dirty="0"/>
              <a:t>Fax: 	+359 898 131</a:t>
            </a:r>
          </a:p>
          <a:p>
            <a:r>
              <a:rPr lang="en-US" sz="1600" dirty="0"/>
              <a:t>Mail: 	</a:t>
            </a:r>
            <a:r>
              <a:rPr lang="en-US" sz="1600" u="sng" dirty="0">
                <a:hlinkClick r:id="rId4"/>
              </a:rPr>
              <a:t>marina.dimitrova@bmsys.eu</a:t>
            </a:r>
            <a:endParaRPr lang="en-US" sz="1600" dirty="0"/>
          </a:p>
        </p:txBody>
      </p:sp>
      <p:pic>
        <p:nvPicPr>
          <p:cNvPr id="9" name="Picture 8" descr="http://www.visibleworld.com/wp-content/themes/visibleworld/img/solution/solution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133352"/>
            <a:ext cx="7315200" cy="2430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357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6747-5474-4470-AA0C-794DF2EBEE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B37F35-66E9-4D9F-A72C-9CA3B4D6FDE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96D2B66-EF2D-4645-B791-D48A4652F71A}"/>
              </a:ext>
            </a:extLst>
          </p:cNvPr>
          <p:cNvSpPr>
            <a:spLocks noGrp="1"/>
          </p:cNvSpPr>
          <p:nvPr>
            <p:ph type="dt" sz="half" idx="10"/>
          </p:nvPr>
        </p:nvSpPr>
        <p:spPr/>
        <p:txBody>
          <a:bodyPr/>
          <a:lstStyle/>
          <a:p>
            <a:fld id="{4836C8E4-75DA-4013-BBDC-FCE0CEAEFCAB}" type="datetime1">
              <a:rPr lang="bg-BG" smtClean="0"/>
              <a:t>26.2.2019 г.</a:t>
            </a:fld>
            <a:endParaRPr lang="en-US"/>
          </a:p>
        </p:txBody>
      </p:sp>
      <p:sp>
        <p:nvSpPr>
          <p:cNvPr id="5" name="Slide Number Placeholder 4">
            <a:extLst>
              <a:ext uri="{FF2B5EF4-FFF2-40B4-BE49-F238E27FC236}">
                <a16:creationId xmlns:a16="http://schemas.microsoft.com/office/drawing/2014/main" id="{9E3C1BD8-3017-45FF-AFDB-575099A74F14}"/>
              </a:ext>
            </a:extLst>
          </p:cNvPr>
          <p:cNvSpPr>
            <a:spLocks noGrp="1"/>
          </p:cNvSpPr>
          <p:nvPr>
            <p:ph type="sldNum" sz="quarter" idx="12"/>
          </p:nvPr>
        </p:nvSpPr>
        <p:spPr/>
        <p:txBody>
          <a:bodyPr/>
          <a:lstStyle/>
          <a:p>
            <a:fld id="{71734E5D-357F-4193-8BCE-89C0C4C454A4}" type="slidenum">
              <a:rPr lang="en-US" smtClean="0"/>
              <a:t>26</a:t>
            </a:fld>
            <a:endParaRPr lang="en-US"/>
          </a:p>
        </p:txBody>
      </p:sp>
      <p:pic>
        <p:nvPicPr>
          <p:cNvPr id="6" name="Picture 5">
            <a:hlinkClick r:id="rId2"/>
            <a:extLst>
              <a:ext uri="{FF2B5EF4-FFF2-40B4-BE49-F238E27FC236}">
                <a16:creationId xmlns:a16="http://schemas.microsoft.com/office/drawing/2014/main" id="{3DBA8E8D-FD44-4056-8EEF-432F4DC6BF99}"/>
              </a:ext>
            </a:extLst>
          </p:cNvPr>
          <p:cNvPicPr>
            <a:picLocks noChangeAspect="1"/>
          </p:cNvPicPr>
          <p:nvPr/>
        </p:nvPicPr>
        <p:blipFill>
          <a:blip r:embed="rId3"/>
          <a:stretch>
            <a:fillRect/>
          </a:stretch>
        </p:blipFill>
        <p:spPr>
          <a:xfrm>
            <a:off x="-3200400" y="761847"/>
            <a:ext cx="9144000" cy="5993952"/>
          </a:xfrm>
          <a:prstGeom prst="rect">
            <a:avLst/>
          </a:prstGeom>
        </p:spPr>
      </p:pic>
    </p:spTree>
    <p:extLst>
      <p:ext uri="{BB962C8B-B14F-4D97-AF65-F5344CB8AC3E}">
        <p14:creationId xmlns:p14="http://schemas.microsoft.com/office/powerpoint/2010/main" val="2611061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hlinkClick r:id="rId2"/>
            <a:extLst>
              <a:ext uri="{FF2B5EF4-FFF2-40B4-BE49-F238E27FC236}">
                <a16:creationId xmlns:a16="http://schemas.microsoft.com/office/drawing/2014/main" id="{9CBF2807-C5D7-41A4-A3F7-5864155476B2}"/>
              </a:ext>
            </a:extLst>
          </p:cNvPr>
          <p:cNvPicPr>
            <a:picLocks noChangeAspect="1"/>
          </p:cNvPicPr>
          <p:nvPr/>
        </p:nvPicPr>
        <p:blipFill>
          <a:blip r:embed="rId3"/>
          <a:stretch>
            <a:fillRect/>
          </a:stretch>
        </p:blipFill>
        <p:spPr>
          <a:xfrm>
            <a:off x="1752600" y="738187"/>
            <a:ext cx="4557713" cy="2462213"/>
          </a:xfrm>
          <a:prstGeom prst="rect">
            <a:avLst/>
          </a:prstGeom>
        </p:spPr>
      </p:pic>
      <p:pic>
        <p:nvPicPr>
          <p:cNvPr id="6" name="Picture 5">
            <a:hlinkClick r:id="rId4"/>
            <a:extLst>
              <a:ext uri="{FF2B5EF4-FFF2-40B4-BE49-F238E27FC236}">
                <a16:creationId xmlns:a16="http://schemas.microsoft.com/office/drawing/2014/main" id="{84AFD79B-2118-40C3-81D6-197C95BE3068}"/>
              </a:ext>
            </a:extLst>
          </p:cNvPr>
          <p:cNvPicPr>
            <a:picLocks noChangeAspect="1"/>
          </p:cNvPicPr>
          <p:nvPr/>
        </p:nvPicPr>
        <p:blipFill>
          <a:blip r:embed="rId5"/>
          <a:stretch>
            <a:fillRect/>
          </a:stretch>
        </p:blipFill>
        <p:spPr>
          <a:xfrm>
            <a:off x="1762125" y="3000375"/>
            <a:ext cx="5248275" cy="3248025"/>
          </a:xfrm>
          <a:prstGeom prst="rect">
            <a:avLst/>
          </a:prstGeom>
        </p:spPr>
      </p:pic>
      <p:pic>
        <p:nvPicPr>
          <p:cNvPr id="10" name="Content Placeholder 5">
            <a:extLst>
              <a:ext uri="{FF2B5EF4-FFF2-40B4-BE49-F238E27FC236}">
                <a16:creationId xmlns:a16="http://schemas.microsoft.com/office/drawing/2014/main" id="{D9E127F0-DFE2-42A9-99DA-19907F16DB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sp>
        <p:nvSpPr>
          <p:cNvPr id="2" name="Title 1">
            <a:extLst>
              <a:ext uri="{FF2B5EF4-FFF2-40B4-BE49-F238E27FC236}">
                <a16:creationId xmlns:a16="http://schemas.microsoft.com/office/drawing/2014/main" id="{3AE2A01B-CCC9-477F-8860-9A752DC14A61}"/>
              </a:ext>
            </a:extLst>
          </p:cNvPr>
          <p:cNvSpPr>
            <a:spLocks noGrp="1"/>
          </p:cNvSpPr>
          <p:nvPr>
            <p:ph type="title"/>
          </p:nvPr>
        </p:nvSpPr>
        <p:spPr/>
        <p:txBody>
          <a:bodyPr/>
          <a:lstStyle/>
          <a:p>
            <a:r>
              <a:rPr lang="en-US" dirty="0"/>
              <a:t>WordPress.org vs. WordPress.com</a:t>
            </a:r>
          </a:p>
        </p:txBody>
      </p:sp>
      <p:sp>
        <p:nvSpPr>
          <p:cNvPr id="3" name="Content Placeholder 2">
            <a:extLst>
              <a:ext uri="{FF2B5EF4-FFF2-40B4-BE49-F238E27FC236}">
                <a16:creationId xmlns:a16="http://schemas.microsoft.com/office/drawing/2014/main" id="{C0C56084-0CCE-43B8-8C71-9E51248EC75F}"/>
              </a:ext>
            </a:extLst>
          </p:cNvPr>
          <p:cNvSpPr>
            <a:spLocks noGrp="1"/>
          </p:cNvSpPr>
          <p:nvPr>
            <p:ph idx="1"/>
          </p:nvPr>
        </p:nvSpPr>
        <p:spPr>
          <a:xfrm>
            <a:off x="381000" y="1143000"/>
            <a:ext cx="3581400" cy="4816475"/>
          </a:xfrm>
        </p:spPr>
        <p:txBody>
          <a:bodyPr>
            <a:normAutofit/>
          </a:bodyPr>
          <a:lstStyle/>
          <a:p>
            <a:pPr marL="0" indent="0">
              <a:buNone/>
            </a:pPr>
            <a:r>
              <a:rPr lang="en-US" sz="1400" b="1" u="sng" dirty="0"/>
              <a:t>Pros</a:t>
            </a:r>
            <a:r>
              <a:rPr lang="en-US" sz="1400" u="sng" dirty="0"/>
              <a:t>:</a:t>
            </a:r>
          </a:p>
          <a:p>
            <a:r>
              <a:rPr lang="bg-BG" sz="1400" dirty="0"/>
              <a:t>Безплатен Софтуер</a:t>
            </a:r>
          </a:p>
          <a:p>
            <a:r>
              <a:rPr lang="bg-BG" sz="1400" dirty="0"/>
              <a:t>100% наша Собственост</a:t>
            </a:r>
          </a:p>
          <a:p>
            <a:r>
              <a:rPr lang="bg-BG" sz="1400" dirty="0"/>
              <a:t>Възможност за Персонализиране на Теми, </a:t>
            </a:r>
            <a:r>
              <a:rPr lang="en-US" sz="1400" dirty="0"/>
              <a:t>Plugin</a:t>
            </a:r>
            <a:r>
              <a:rPr lang="bg-BG" sz="1400" dirty="0"/>
              <a:t>, Код</a:t>
            </a:r>
            <a:endParaRPr lang="en-US" sz="1400" dirty="0"/>
          </a:p>
          <a:p>
            <a:r>
              <a:rPr lang="bg-BG" sz="1400" dirty="0"/>
              <a:t>Голям избор на </a:t>
            </a:r>
            <a:r>
              <a:rPr lang="en-US" sz="1400" dirty="0"/>
              <a:t>Plugin</a:t>
            </a:r>
            <a:r>
              <a:rPr lang="bg-BG" sz="1400" dirty="0"/>
              <a:t>-и</a:t>
            </a:r>
          </a:p>
          <a:p>
            <a:r>
              <a:rPr lang="bg-BG" sz="1400" dirty="0"/>
              <a:t>Голям избор за Разширение на Домейн</a:t>
            </a:r>
          </a:p>
          <a:p>
            <a:r>
              <a:rPr lang="bg-BG" sz="1400" dirty="0"/>
              <a:t>Може да се създаде Професионален Сайт</a:t>
            </a:r>
          </a:p>
          <a:p>
            <a:r>
              <a:rPr lang="bg-BG" sz="1400" dirty="0"/>
              <a:t>Може да се създаде всякакъв Вид Сайт</a:t>
            </a:r>
          </a:p>
          <a:p>
            <a:r>
              <a:rPr lang="bg-BG" sz="1400" dirty="0"/>
              <a:t>Можем да Печелим от Рекламни Банери, </a:t>
            </a:r>
            <a:r>
              <a:rPr lang="en-US" sz="1400" b="1" dirty="0">
                <a:hlinkClick r:id="rId7"/>
              </a:rPr>
              <a:t>Affiliate</a:t>
            </a:r>
            <a:r>
              <a:rPr lang="en-US" sz="1400" dirty="0"/>
              <a:t> </a:t>
            </a:r>
            <a:r>
              <a:rPr lang="bg-BG" sz="1400" dirty="0"/>
              <a:t>Системи и др.</a:t>
            </a:r>
          </a:p>
          <a:p>
            <a:r>
              <a:rPr lang="en-US" sz="1400" dirty="0"/>
              <a:t>Backup </a:t>
            </a:r>
            <a:r>
              <a:rPr lang="bg-BG" sz="1400" dirty="0"/>
              <a:t>по желание</a:t>
            </a:r>
          </a:p>
          <a:p>
            <a:r>
              <a:rPr lang="bg-BG" sz="1400" dirty="0"/>
              <a:t>Възможност за </a:t>
            </a:r>
            <a:r>
              <a:rPr lang="en-US" sz="1400" dirty="0"/>
              <a:t>Search Engine </a:t>
            </a:r>
            <a:r>
              <a:rPr lang="en-US" sz="1400" dirty="0" err="1"/>
              <a:t>Optimisation</a:t>
            </a:r>
            <a:endParaRPr lang="en-US" sz="1400" dirty="0"/>
          </a:p>
          <a:p>
            <a:pPr marL="0" indent="0">
              <a:buNone/>
            </a:pPr>
            <a:r>
              <a:rPr lang="en-US" sz="1400" b="1" u="sng" dirty="0"/>
              <a:t>Cons</a:t>
            </a:r>
            <a:r>
              <a:rPr lang="en-US" sz="1400" u="sng" dirty="0"/>
              <a:t>:</a:t>
            </a:r>
          </a:p>
          <a:p>
            <a:r>
              <a:rPr lang="bg-BG" sz="1400" dirty="0"/>
              <a:t>Платени Хостинг и Домейн</a:t>
            </a:r>
          </a:p>
          <a:p>
            <a:r>
              <a:rPr lang="bg-BG" sz="1400" dirty="0"/>
              <a:t>Начално Инсталиране и Конфигуриране</a:t>
            </a:r>
          </a:p>
          <a:p>
            <a:r>
              <a:rPr lang="bg-BG" sz="1400" dirty="0"/>
              <a:t>„Ръчни“ </a:t>
            </a:r>
            <a:r>
              <a:rPr lang="en-US" sz="1400" dirty="0"/>
              <a:t>Update</a:t>
            </a:r>
            <a:r>
              <a:rPr lang="bg-BG" sz="1400" dirty="0"/>
              <a:t>-и</a:t>
            </a:r>
          </a:p>
          <a:p>
            <a:pPr marL="0" indent="0">
              <a:buNone/>
            </a:pPr>
            <a:endParaRPr lang="bg-BG" sz="1400" dirty="0"/>
          </a:p>
        </p:txBody>
      </p:sp>
      <p:sp>
        <p:nvSpPr>
          <p:cNvPr id="5" name="Slide Number Placeholder 4">
            <a:extLst>
              <a:ext uri="{FF2B5EF4-FFF2-40B4-BE49-F238E27FC236}">
                <a16:creationId xmlns:a16="http://schemas.microsoft.com/office/drawing/2014/main" id="{543EDA50-A22D-49DE-8E8B-93924B8B7593}"/>
              </a:ext>
            </a:extLst>
          </p:cNvPr>
          <p:cNvSpPr>
            <a:spLocks noGrp="1"/>
          </p:cNvSpPr>
          <p:nvPr>
            <p:ph type="sldNum" sz="quarter" idx="12"/>
          </p:nvPr>
        </p:nvSpPr>
        <p:spPr>
          <a:xfrm>
            <a:off x="6934200" y="6416675"/>
            <a:ext cx="2133600" cy="365125"/>
          </a:xfrm>
        </p:spPr>
        <p:txBody>
          <a:bodyPr/>
          <a:lstStyle/>
          <a:p>
            <a:r>
              <a:rPr lang="bg-BG" dirty="0"/>
              <a:t>Стр. </a:t>
            </a:r>
            <a:fld id="{71734E5D-357F-4193-8BCE-89C0C4C454A4}" type="slidenum">
              <a:rPr lang="en-US" smtClean="0"/>
              <a:t>3</a:t>
            </a:fld>
            <a:r>
              <a:rPr lang="bg-BG" dirty="0"/>
              <a:t> от 6</a:t>
            </a:r>
            <a:endParaRPr lang="en-US" dirty="0"/>
          </a:p>
        </p:txBody>
      </p:sp>
      <p:pic>
        <p:nvPicPr>
          <p:cNvPr id="7" name="Picture 3">
            <a:extLst>
              <a:ext uri="{FF2B5EF4-FFF2-40B4-BE49-F238E27FC236}">
                <a16:creationId xmlns:a16="http://schemas.microsoft.com/office/drawing/2014/main" id="{4A9674F6-D0C9-416E-892E-0C9FC9FE21C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le 1">
            <a:extLst>
              <a:ext uri="{FF2B5EF4-FFF2-40B4-BE49-F238E27FC236}">
                <a16:creationId xmlns:a16="http://schemas.microsoft.com/office/drawing/2014/main" id="{4127D2A2-297D-46E3-9E6F-A257E5E1129D}"/>
              </a:ext>
            </a:extLst>
          </p:cNvPr>
          <p:cNvSpPr txBox="1">
            <a:spLocks/>
          </p:cNvSpPr>
          <p:nvPr/>
        </p:nvSpPr>
        <p:spPr>
          <a:xfrm>
            <a:off x="457200" y="304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rgbClr val="EF7F1A"/>
                </a:solidFill>
              </a:rPr>
              <a:t>WordPress.org vs. WordPress.com</a:t>
            </a:r>
          </a:p>
        </p:txBody>
      </p:sp>
      <p:sp>
        <p:nvSpPr>
          <p:cNvPr id="12" name="Content Placeholder 2">
            <a:extLst>
              <a:ext uri="{FF2B5EF4-FFF2-40B4-BE49-F238E27FC236}">
                <a16:creationId xmlns:a16="http://schemas.microsoft.com/office/drawing/2014/main" id="{2C82911B-A4DE-4B17-8350-67DC88C1BD7D}"/>
              </a:ext>
            </a:extLst>
          </p:cNvPr>
          <p:cNvSpPr txBox="1">
            <a:spLocks/>
          </p:cNvSpPr>
          <p:nvPr/>
        </p:nvSpPr>
        <p:spPr>
          <a:xfrm>
            <a:off x="5410200" y="1143000"/>
            <a:ext cx="3581400" cy="521335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b="1" u="sng" dirty="0"/>
              <a:t>Pros</a:t>
            </a:r>
            <a:r>
              <a:rPr lang="en-US" sz="1400" u="sng" dirty="0"/>
              <a:t>:</a:t>
            </a:r>
          </a:p>
          <a:p>
            <a:r>
              <a:rPr lang="bg-BG" sz="1400" dirty="0"/>
              <a:t>Безплатен Хостинг и Домейн</a:t>
            </a:r>
          </a:p>
          <a:p>
            <a:r>
              <a:rPr lang="bg-BG" sz="1400" dirty="0"/>
              <a:t>Без Начални Инсталиране и Конфигуриране</a:t>
            </a:r>
          </a:p>
          <a:p>
            <a:r>
              <a:rPr lang="bg-BG" sz="1400" dirty="0"/>
              <a:t>Автоматичен </a:t>
            </a:r>
            <a:r>
              <a:rPr lang="en-US" sz="1400" dirty="0"/>
              <a:t>Backup</a:t>
            </a:r>
            <a:endParaRPr lang="bg-BG" sz="1400" dirty="0"/>
          </a:p>
          <a:p>
            <a:r>
              <a:rPr lang="bg-BG" sz="1400" dirty="0"/>
              <a:t>Автоматични </a:t>
            </a:r>
            <a:r>
              <a:rPr lang="en-US" sz="1400" dirty="0"/>
              <a:t>Update</a:t>
            </a:r>
            <a:r>
              <a:rPr lang="bg-BG" sz="1400" dirty="0"/>
              <a:t>-и</a:t>
            </a:r>
          </a:p>
          <a:p>
            <a:r>
              <a:rPr lang="bg-BG" sz="1400" dirty="0"/>
              <a:t>Не се занимаваме с Поддръжка на Сайта</a:t>
            </a:r>
          </a:p>
          <a:p>
            <a:r>
              <a:rPr lang="bg-BG" sz="1400" dirty="0"/>
              <a:t>Можем евентуално да закупим Пакет </a:t>
            </a:r>
            <a:r>
              <a:rPr lang="en-US" sz="1400" dirty="0">
                <a:hlinkClick r:id="rId9"/>
              </a:rPr>
              <a:t>Premium</a:t>
            </a:r>
            <a:r>
              <a:rPr lang="en-US" sz="1400" dirty="0"/>
              <a:t> </a:t>
            </a:r>
            <a:r>
              <a:rPr lang="bg-BG" sz="1400" dirty="0"/>
              <a:t>или </a:t>
            </a:r>
            <a:r>
              <a:rPr lang="en-US" sz="1400" dirty="0">
                <a:hlinkClick r:id="rId10"/>
              </a:rPr>
              <a:t>Business</a:t>
            </a:r>
            <a:r>
              <a:rPr lang="en-US" sz="1400" dirty="0"/>
              <a:t> </a:t>
            </a:r>
            <a:r>
              <a:rPr lang="bg-BG" sz="1400" dirty="0"/>
              <a:t>за Професионален Сайт</a:t>
            </a:r>
            <a:endParaRPr lang="en-US" sz="1400" dirty="0"/>
          </a:p>
          <a:p>
            <a:pPr marL="0" indent="0">
              <a:buFont typeface="Arial" panose="020B0604020202020204" pitchFamily="34" charset="0"/>
              <a:buNone/>
            </a:pPr>
            <a:r>
              <a:rPr lang="en-US" sz="1400" b="1" u="sng" dirty="0"/>
              <a:t>Cons</a:t>
            </a:r>
            <a:r>
              <a:rPr lang="en-US" sz="1400" u="sng" dirty="0"/>
              <a:t>:</a:t>
            </a:r>
          </a:p>
          <a:p>
            <a:r>
              <a:rPr lang="bg-BG" sz="1400" dirty="0"/>
              <a:t>Ограничен Избор на Домейни (</a:t>
            </a:r>
            <a:r>
              <a:rPr lang="en-US" sz="1400" dirty="0"/>
              <a:t>.com, </a:t>
            </a:r>
            <a:r>
              <a:rPr lang="en-US" sz="1400" dirty="0" err="1"/>
              <a:t>.net</a:t>
            </a:r>
            <a:r>
              <a:rPr lang="en-US" sz="1400" dirty="0"/>
              <a:t>, .org</a:t>
            </a:r>
            <a:r>
              <a:rPr lang="bg-BG" sz="1400" dirty="0"/>
              <a:t>)</a:t>
            </a:r>
            <a:endParaRPr lang="en-US" sz="1400" dirty="0"/>
          </a:p>
          <a:p>
            <a:r>
              <a:rPr lang="bg-BG" sz="1400" dirty="0"/>
              <a:t>Не можем да Инсталираме Персонализирани Теми и </a:t>
            </a:r>
            <a:r>
              <a:rPr lang="en-US" sz="1400" dirty="0"/>
              <a:t>Plugin</a:t>
            </a:r>
            <a:r>
              <a:rPr lang="bg-BG" sz="1400" dirty="0"/>
              <a:t>-и</a:t>
            </a:r>
          </a:p>
          <a:p>
            <a:r>
              <a:rPr lang="bg-BG" sz="1400" dirty="0"/>
              <a:t>Не можем да Променяме Кода</a:t>
            </a:r>
          </a:p>
          <a:p>
            <a:r>
              <a:rPr lang="bg-BG" sz="1400" dirty="0"/>
              <a:t>Не можем да Управляваме Файловете на </a:t>
            </a:r>
            <a:r>
              <a:rPr lang="bg-BG" sz="1400" dirty="0" err="1"/>
              <a:t>Сайте</a:t>
            </a:r>
            <a:endParaRPr lang="bg-BG" sz="1400" dirty="0"/>
          </a:p>
          <a:p>
            <a:r>
              <a:rPr lang="en-US" sz="1400" dirty="0"/>
              <a:t>Web</a:t>
            </a:r>
            <a:r>
              <a:rPr lang="bg-BG" sz="1400" dirty="0"/>
              <a:t>-Пространството не е наше</a:t>
            </a:r>
          </a:p>
          <a:p>
            <a:r>
              <a:rPr lang="en-US" sz="1400" dirty="0"/>
              <a:t>WordPress </a:t>
            </a:r>
            <a:r>
              <a:rPr lang="bg-BG" sz="1400" dirty="0"/>
              <a:t>Публикуват свои Реклами</a:t>
            </a:r>
          </a:p>
          <a:p>
            <a:r>
              <a:rPr lang="bg-BG" sz="1400" dirty="0"/>
              <a:t>Трудно се работи по отношение на Позиционирането в Търсачките</a:t>
            </a:r>
          </a:p>
        </p:txBody>
      </p:sp>
      <p:sp>
        <p:nvSpPr>
          <p:cNvPr id="14" name="TextBox 13">
            <a:extLst>
              <a:ext uri="{FF2B5EF4-FFF2-40B4-BE49-F238E27FC236}">
                <a16:creationId xmlns:a16="http://schemas.microsoft.com/office/drawing/2014/main" id="{11571E4D-57C2-41FD-86AD-06CFCB706627}"/>
              </a:ext>
            </a:extLst>
          </p:cNvPr>
          <p:cNvSpPr txBox="1"/>
          <p:nvPr/>
        </p:nvSpPr>
        <p:spPr>
          <a:xfrm>
            <a:off x="381000" y="6093023"/>
            <a:ext cx="2593402" cy="307777"/>
          </a:xfrm>
          <a:prstGeom prst="rect">
            <a:avLst/>
          </a:prstGeom>
          <a:noFill/>
        </p:spPr>
        <p:txBody>
          <a:bodyPr wrap="none" rtlCol="0">
            <a:spAutoFit/>
          </a:bodyPr>
          <a:lstStyle/>
          <a:p>
            <a:r>
              <a:rPr lang="bg-BG" sz="1400" dirty="0"/>
              <a:t>вж. съответна Инфографика </a:t>
            </a:r>
            <a:r>
              <a:rPr lang="bg-BG" sz="1400" dirty="0">
                <a:hlinkClick r:id="rId11"/>
              </a:rPr>
              <a:t>тук</a:t>
            </a:r>
            <a:endParaRPr lang="en-US" sz="1400" dirty="0"/>
          </a:p>
        </p:txBody>
      </p:sp>
      <p:sp>
        <p:nvSpPr>
          <p:cNvPr id="20" name="Date Placeholder 3">
            <a:extLst>
              <a:ext uri="{FF2B5EF4-FFF2-40B4-BE49-F238E27FC236}">
                <a16:creationId xmlns:a16="http://schemas.microsoft.com/office/drawing/2014/main" id="{B753F045-920B-4496-9D5A-E080D0112BFE}"/>
              </a:ext>
            </a:extLst>
          </p:cNvPr>
          <p:cNvSpPr txBox="1">
            <a:spLocks/>
          </p:cNvSpPr>
          <p:nvPr/>
        </p:nvSpPr>
        <p:spPr>
          <a:xfrm>
            <a:off x="152400" y="64008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1.3.2019 г.</a:t>
            </a:fld>
            <a:endParaRPr lang="en-US" dirty="0"/>
          </a:p>
        </p:txBody>
      </p:sp>
    </p:spTree>
    <p:extLst>
      <p:ext uri="{BB962C8B-B14F-4D97-AF65-F5344CB8AC3E}">
        <p14:creationId xmlns:p14="http://schemas.microsoft.com/office/powerpoint/2010/main" val="3399335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
            <a:extLst>
              <a:ext uri="{FF2B5EF4-FFF2-40B4-BE49-F238E27FC236}">
                <a16:creationId xmlns:a16="http://schemas.microsoft.com/office/drawing/2014/main" id="{047EB45B-98D2-4C42-BEA2-B685C428D892}"/>
              </a:ext>
            </a:extLst>
          </p:cNvPr>
          <p:cNvSpPr>
            <a:spLocks noGrp="1" noChangeArrowheads="1"/>
          </p:cNvSpPr>
          <p:nvPr>
            <p:ph idx="1"/>
          </p:nvPr>
        </p:nvSpPr>
        <p:spPr bwMode="auto">
          <a:xfrm>
            <a:off x="533400" y="2343252"/>
            <a:ext cx="8009809" cy="41337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2380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Host</a:t>
            </a:r>
            <a:r>
              <a:rPr kumimoji="0" lang="bg-BG" altLang="en-US" sz="1300" b="1"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r>
              <a:rPr kumimoji="0" lang="bg-BG" altLang="en-US" sz="1300" b="1" i="0" u="none" strike="noStrike" cap="none" normalizeH="0" baseline="0" dirty="0" err="1">
                <a:ln>
                  <a:noFill/>
                </a:ln>
                <a:solidFill>
                  <a:srgbClr val="32373C"/>
                </a:solidFill>
                <a:effectLst/>
                <a:latin typeface="Open Sans" panose="020B0606030504020204" pitchFamily="34" charset="0"/>
                <a:cs typeface="Open Sans" panose="020B0606030504020204" pitchFamily="34" charset="0"/>
              </a:rPr>
              <a:t>инг</a:t>
            </a:r>
            <a:r>
              <a:rPr kumimoji="0" lang="bg-BG" altLang="en-US" sz="1300" b="0" i="0" u="none" strike="noStrike" cap="none" normalizeH="0" baseline="0" dirty="0" err="1">
                <a:ln>
                  <a:noFill/>
                </a:ln>
                <a:solidFill>
                  <a:srgbClr val="32373C"/>
                </a:solidFill>
                <a:effectLst/>
                <a:latin typeface="Open Sans" panose="020B0606030504020204" pitchFamily="34" charset="0"/>
                <a:cs typeface="Open Sans" panose="020B0606030504020204" pitchFamily="34" charset="0"/>
              </a:rPr>
              <a:t>ът</a:t>
            </a:r>
            <a:r>
              <a:rPr kumimoji="0" lang="bg-BG" altLang="en-US" sz="13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ни следва да ПРЕДОСТАВЯ</a:t>
            </a:r>
            <a:r>
              <a:rPr kumimoji="0" lang="en-US" altLang="en-US" sz="13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2"/>
              </a:rPr>
              <a:t>PHP</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Версия</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7.3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или по-висока</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3"/>
              </a:rPr>
              <a:t>MySQL</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Версия</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5.6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a:t>
            </a:r>
            <a:r>
              <a:rPr lang="bg-BG" altLang="en-US" sz="1200" dirty="0">
                <a:solidFill>
                  <a:srgbClr val="32373C"/>
                </a:solidFill>
                <a:latin typeface="Open Sans" panose="020B0606030504020204" pitchFamily="34" charset="0"/>
                <a:cs typeface="Open Sans" panose="020B0606030504020204" pitchFamily="34" charset="0"/>
              </a:rPr>
              <a:t>и по-висока</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200" b="0" i="1"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ИЛИ</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en-US" altLang="en-US" sz="12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4"/>
              </a:rPr>
              <a:t>MariaDB</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Версия</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10.0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a:t>
            </a:r>
            <a:r>
              <a:rPr lang="bg-BG" altLang="en-US" sz="1200" dirty="0">
                <a:solidFill>
                  <a:srgbClr val="32373C"/>
                </a:solidFill>
                <a:latin typeface="Open Sans" panose="020B0606030504020204" pitchFamily="34" charset="0"/>
                <a:cs typeface="Open Sans" panose="020B0606030504020204" pitchFamily="34" charset="0"/>
              </a:rPr>
              <a:t>и по-висока</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5"/>
              </a:rPr>
              <a:t>HTTPS</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поддръжка</a:t>
            </a:r>
            <a:r>
              <a:rPr kumimoji="0" lang="bg-BG" altLang="en-US" sz="1100" b="1"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lvl="0" indent="0">
              <a:buNone/>
            </a:pPr>
            <a:r>
              <a:rPr lang="bg-BG" altLang="en-US" sz="1100" b="1" dirty="0">
                <a:solidFill>
                  <a:srgbClr val="32373C"/>
                </a:solidFill>
                <a:latin typeface="Open Sans" panose="020B0606030504020204" pitchFamily="34" charset="0"/>
                <a:cs typeface="Open Sans" panose="020B0606030504020204" pitchFamily="34" charset="0"/>
              </a:rPr>
              <a:t>* </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WordPress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препоръчва</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en-US" altLang="en-US" sz="11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6"/>
              </a:rPr>
              <a:t>Apache</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или</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en-US" altLang="en-US" sz="11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7"/>
              </a:rPr>
              <a:t>Nginx</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като най-надеждни</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a:t>
            </a:r>
            <a:r>
              <a:rPr lang="bg-BG" altLang="en-US" sz="1100" dirty="0">
                <a:solidFill>
                  <a:srgbClr val="32373C"/>
                </a:solidFill>
                <a:latin typeface="Open Sans" panose="020B0606030504020204" pitchFamily="34" charset="0"/>
                <a:cs typeface="Open Sans" panose="020B0606030504020204" pitchFamily="34" charset="0"/>
              </a:rPr>
              <a:t> с най-много възможности при</a:t>
            </a:r>
          </a:p>
          <a:p>
            <a:pPr marL="0" lvl="0" indent="0">
              <a:buNone/>
            </a:pPr>
            <a:r>
              <a:rPr lang="bg-BG" altLang="en-US" sz="1100" dirty="0">
                <a:solidFill>
                  <a:srgbClr val="32373C"/>
                </a:solidFill>
                <a:latin typeface="Open Sans" panose="020B0606030504020204" pitchFamily="34" charset="0"/>
                <a:cs typeface="Open Sans" panose="020B0606030504020204" pitchFamily="34" charset="0"/>
              </a:rPr>
              <a:t>   ОБСЛУЖВАНЕ на</a:t>
            </a:r>
            <a:r>
              <a:rPr lang="en-US" altLang="en-US" sz="1100" dirty="0">
                <a:solidFill>
                  <a:srgbClr val="32373C"/>
                </a:solidFill>
                <a:latin typeface="Open Sans" panose="020B0606030504020204" pitchFamily="34" charset="0"/>
                <a:cs typeface="Open Sans" panose="020B0606030504020204" pitchFamily="34" charset="0"/>
              </a:rPr>
              <a:t> WordPress</a:t>
            </a:r>
            <a:r>
              <a:rPr lang="bg-BG" altLang="en-US" sz="1100" dirty="0">
                <a:solidFill>
                  <a:srgbClr val="32373C"/>
                </a:solidFill>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Сървъри</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indent="0">
              <a:buNone/>
            </a:pP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Всякакъв Сървър с Поддръжка на </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PHP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MySQL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би вършил работа</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endPar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indent="0">
              <a:buNone/>
            </a:pPr>
            <a:r>
              <a:rPr lang="bg-BG" altLang="en-US" sz="1100" dirty="0">
                <a:solidFill>
                  <a:srgbClr val="32373C"/>
                </a:solidFill>
                <a:latin typeface="Open Sans" panose="020B0606030504020204" pitchFamily="34" charset="0"/>
                <a:cs typeface="Open Sans" panose="020B0606030504020204" pitchFamily="34" charset="0"/>
              </a:rPr>
              <a:t>  </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Справка:</a:t>
            </a:r>
          </a:p>
          <a:p>
            <a:pPr marL="0" indent="0">
              <a:buNone/>
            </a:pP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Страница </a:t>
            </a:r>
            <a:r>
              <a:rPr lang="en-US" sz="1100" dirty="0"/>
              <a:t>WordPress Web Hosting</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hlinkClick r:id="rId8"/>
              </a:rPr>
              <a:t>тук</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Забележка</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endPar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 случай, че текущо разполагаме с по-стари</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PHP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или</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MySQL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Версии</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WordPress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би работел и с</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PHP 5.2.4+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MySQL 5.0+, </a:t>
            </a:r>
            <a:r>
              <a:rPr lang="bg-BG" altLang="en-US" sz="800" dirty="0">
                <a:solidFill>
                  <a:srgbClr val="32373C"/>
                </a:solidFill>
                <a:latin typeface="Open Sans" panose="020B0606030504020204" pitchFamily="34" charset="0"/>
                <a:cs typeface="Open Sans" panose="020B0606030504020204" pitchFamily="34" charset="0"/>
              </a:rPr>
              <a:t>к</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оито, обаче, ще са просрочили</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endPar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Официалния</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End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о</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f Life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 вследствие това, може да имат </a:t>
            </a:r>
            <a:r>
              <a:rPr kumimoji="0" lang="bg-BG" altLang="en-US" sz="800" b="1"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пробиви в Информационната безопасност</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1300" b="1" i="0" u="sng" strike="noStrike" cap="none" normalizeH="0" baseline="0" dirty="0">
                <a:ln>
                  <a:noFill/>
                </a:ln>
                <a:solidFill>
                  <a:srgbClr val="32373C"/>
                </a:solidFill>
                <a:effectLst/>
                <a:latin typeface="Open Sans" panose="020B0606030504020204" pitchFamily="34" charset="0"/>
                <a:cs typeface="Open Sans" panose="020B0606030504020204" pitchFamily="34" charset="0"/>
              </a:rPr>
              <a:t>Официален Списък с Изисквания</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endPar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1200" b="0" i="0" u="none" strike="noStrike" cap="none" normalizeH="0" baseline="0" dirty="0">
                <a:ln>
                  <a:noFill/>
                </a:ln>
                <a:solidFill>
                  <a:schemeClr val="tx1"/>
                </a:solidFill>
                <a:effectLst/>
                <a:latin typeface="Arial" panose="020B0604020202020204" pitchFamily="34" charset="0"/>
              </a:rPr>
              <a:t>О</a:t>
            </a:r>
            <a:r>
              <a:rPr kumimoji="0" lang="en-US" altLang="en-US" sz="1200" b="0" i="0" u="none" strike="noStrike" cap="none" normalizeH="0" baseline="0" dirty="0">
                <a:ln>
                  <a:noFill/>
                </a:ln>
                <a:solidFill>
                  <a:schemeClr val="tx1"/>
                </a:solidFill>
                <a:effectLst/>
                <a:latin typeface="Arial" panose="020B0604020202020204" pitchFamily="34" charset="0"/>
              </a:rPr>
              <a:t>pen-</a:t>
            </a:r>
            <a:r>
              <a:rPr lang="en-US" altLang="en-US" sz="1200" dirty="0"/>
              <a:t>S</a:t>
            </a:r>
            <a:r>
              <a:rPr kumimoji="0" lang="en-US" altLang="en-US" sz="1200" b="0" i="0" u="none" strike="noStrike" cap="none" normalizeH="0" baseline="0" dirty="0">
                <a:ln>
                  <a:noFill/>
                </a:ln>
                <a:solidFill>
                  <a:schemeClr val="tx1"/>
                </a:solidFill>
                <a:effectLst/>
                <a:latin typeface="Arial" panose="020B0604020202020204" pitchFamily="34" charset="0"/>
              </a:rPr>
              <a:t>ource WordPress &lt;</a:t>
            </a:r>
            <a:r>
              <a:rPr kumimoji="0" lang="en-US" altLang="en-US" sz="1200" b="0" i="0" u="none" strike="noStrike" cap="none" normalizeH="0" baseline="0" dirty="0">
                <a:ln>
                  <a:noFill/>
                </a:ln>
                <a:solidFill>
                  <a:schemeClr val="tx1"/>
                </a:solidFill>
                <a:effectLst/>
                <a:latin typeface="Arial" panose="020B0604020202020204" pitchFamily="34" charset="0"/>
                <a:hlinkClick r:id="rId9"/>
              </a:rPr>
              <a:t>https://wordpress.org/</a:t>
            </a:r>
            <a:r>
              <a:rPr kumimoji="0" lang="en-US" altLang="en-US" sz="1200" b="0" i="0" u="none" strike="noStrike" cap="none" normalizeH="0" baseline="0" dirty="0">
                <a:ln>
                  <a:noFill/>
                </a:ln>
                <a:solidFill>
                  <a:schemeClr val="tx1"/>
                </a:solidFill>
                <a:effectLst/>
                <a:latin typeface="Arial" panose="020B0604020202020204" pitchFamily="34" charset="0"/>
              </a:rPr>
              <a:t>&gt; Web </a:t>
            </a:r>
            <a:r>
              <a:rPr kumimoji="0" lang="bg-BG" altLang="en-US" sz="1200" b="0" i="0" u="none" strike="noStrike" cap="none" normalizeH="0" baseline="0" dirty="0">
                <a:ln>
                  <a:noFill/>
                </a:ln>
                <a:solidFill>
                  <a:schemeClr val="tx1"/>
                </a:solidFill>
                <a:effectLst/>
                <a:latin typeface="Arial" panose="020B0604020202020204" pitchFamily="34" charset="0"/>
              </a:rPr>
              <a:t>Софтуерът</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bg-BG" altLang="en-US" sz="1200" b="0" i="0" u="none" strike="noStrike" cap="none" normalizeH="0" baseline="0" dirty="0">
                <a:ln>
                  <a:noFill/>
                </a:ln>
                <a:solidFill>
                  <a:schemeClr val="tx1"/>
                </a:solidFill>
                <a:effectLst/>
                <a:latin typeface="Arial" panose="020B0604020202020204" pitchFamily="34" charset="0"/>
              </a:rPr>
              <a:t>предполага</a:t>
            </a:r>
            <a:r>
              <a:rPr kumimoji="0" lang="en-US" altLang="en-US" sz="1200" b="0" i="0" u="none" strike="noStrike" cap="none" normalizeH="0" baseline="0" dirty="0">
                <a:ln>
                  <a:noFill/>
                </a:ln>
                <a:solidFill>
                  <a:schemeClr val="tx1"/>
                </a:solidFill>
                <a:effectLst/>
                <a:latin typeface="Arial" panose="020B0604020202020204" pitchFamily="34" charset="0"/>
              </a:rPr>
              <a:t> Account</a:t>
            </a:r>
            <a:r>
              <a:rPr kumimoji="0" lang="bg-BG" altLang="en-US" sz="1200" b="0" i="0" u="none" strike="noStrike" cap="none" normalizeH="0" baseline="0" dirty="0">
                <a:ln>
                  <a:noFill/>
                </a:ln>
                <a:solidFill>
                  <a:schemeClr val="tx1"/>
                </a:solidFill>
                <a:effectLst/>
                <a:latin typeface="Arial" panose="020B0604020202020204" pitchFamily="34" charset="0"/>
              </a:rPr>
              <a:t>-</a:t>
            </a:r>
            <a:r>
              <a:rPr kumimoji="0" lang="bg-BG" altLang="en-US" sz="1200" b="0" i="0" u="none" strike="noStrike" cap="none" normalizeH="0" baseline="0" dirty="0" err="1">
                <a:ln>
                  <a:noFill/>
                </a:ln>
                <a:solidFill>
                  <a:schemeClr val="tx1"/>
                </a:solidFill>
                <a:effectLst/>
                <a:latin typeface="Arial" panose="020B0604020202020204" pitchFamily="34" charset="0"/>
              </a:rPr>
              <a:t>ът</a:t>
            </a:r>
            <a:r>
              <a:rPr kumimoji="0" lang="bg-BG" altLang="en-US" sz="1200" b="0" i="0" u="none" strike="noStrike" cap="none" normalizeH="0" baseline="0" dirty="0">
                <a:ln>
                  <a:noFill/>
                </a:ln>
                <a:solidFill>
                  <a:schemeClr val="tx1"/>
                </a:solidFill>
                <a:effectLst/>
                <a:latin typeface="Arial" panose="020B0604020202020204" pitchFamily="34" charset="0"/>
              </a:rPr>
              <a:t> ни да има заложени</a:t>
            </a:r>
            <a:endParaRPr kumimoji="0" lang="bg-BG"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1200" b="0" i="0" u="sng" strike="noStrike" cap="none" normalizeH="0" baseline="0" dirty="0">
                <a:ln>
                  <a:noFill/>
                </a:ln>
                <a:solidFill>
                  <a:schemeClr val="tx1"/>
                </a:solidFill>
                <a:effectLst/>
                <a:latin typeface="Arial" panose="020B0604020202020204" pitchFamily="34" charset="0"/>
              </a:rPr>
              <a:t>ПОДДРЪЖКА на</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PHP 7.3 </a:t>
            </a:r>
            <a:r>
              <a:rPr kumimoji="0" lang="bg-BG" altLang="en-US" sz="1200" b="0" i="0" u="none" strike="noStrike" cap="none" normalizeH="0" baseline="0" dirty="0">
                <a:ln>
                  <a:noFill/>
                </a:ln>
                <a:solidFill>
                  <a:schemeClr val="tx1"/>
                </a:solidFill>
                <a:effectLst/>
                <a:latin typeface="Arial" panose="020B0604020202020204" pitchFamily="34" charset="0"/>
              </a:rPr>
              <a:t>или по-висока Версия</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lvl="0" indent="0">
              <a:buFontTx/>
              <a:buChar char="•"/>
            </a:pPr>
            <a:r>
              <a:rPr kumimoji="0" lang="en-US" altLang="en-US" sz="1200" b="0" i="0" u="none" strike="noStrike" cap="none" normalizeH="0" baseline="0" dirty="0">
                <a:ln>
                  <a:noFill/>
                </a:ln>
                <a:solidFill>
                  <a:schemeClr val="tx1"/>
                </a:solidFill>
                <a:effectLst/>
                <a:latin typeface="Arial" panose="020B0604020202020204" pitchFamily="34" charset="0"/>
              </a:rPr>
              <a:t>MySQL 5.6 </a:t>
            </a:r>
            <a:r>
              <a:rPr lang="bg-BG" altLang="en-US" sz="1200" dirty="0"/>
              <a:t>или по-висока Версия</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bg-BG" altLang="en-US" sz="1200" b="0" i="0" u="none" strike="noStrike" cap="none" normalizeH="0" baseline="0" dirty="0">
                <a:ln>
                  <a:noFill/>
                </a:ln>
                <a:solidFill>
                  <a:schemeClr val="tx1"/>
                </a:solidFill>
                <a:effectLst/>
                <a:latin typeface="Arial" panose="020B0604020202020204" pitchFamily="34" charset="0"/>
              </a:rPr>
              <a:t>ИЛИ</a:t>
            </a:r>
            <a:r>
              <a:rPr kumimoji="0" lang="en-US" altLang="en-US" sz="1200" b="0" i="0" u="none" strike="noStrike" cap="none" normalizeH="0" baseline="0" dirty="0">
                <a:ln>
                  <a:noFill/>
                </a:ln>
                <a:solidFill>
                  <a:schemeClr val="tx1"/>
                </a:solidFill>
                <a:effectLst/>
                <a:latin typeface="Arial" panose="020B0604020202020204" pitchFamily="34" charset="0"/>
              </a:rPr>
              <a:t> MariaDB 10.0 </a:t>
            </a:r>
            <a:r>
              <a:rPr lang="bg-BG" altLang="en-US" sz="1200" dirty="0"/>
              <a:t>или по-висока Версия</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Nginx </a:t>
            </a:r>
            <a:r>
              <a:rPr kumimoji="0" lang="bg-BG" altLang="en-US" sz="1200" b="0" i="0" u="none" strike="noStrike" cap="none" normalizeH="0" baseline="0" dirty="0">
                <a:ln>
                  <a:noFill/>
                </a:ln>
                <a:solidFill>
                  <a:schemeClr val="tx1"/>
                </a:solidFill>
                <a:effectLst/>
                <a:latin typeface="Arial" panose="020B0604020202020204" pitchFamily="34" charset="0"/>
              </a:rPr>
              <a:t>или</a:t>
            </a:r>
            <a:r>
              <a:rPr kumimoji="0" lang="en-US" altLang="en-US" sz="1200" b="0" i="0" u="none" strike="noStrike" cap="none" normalizeH="0" baseline="0" dirty="0">
                <a:ln>
                  <a:noFill/>
                </a:ln>
                <a:solidFill>
                  <a:schemeClr val="tx1"/>
                </a:solidFill>
                <a:effectLst/>
                <a:latin typeface="Arial" panose="020B0604020202020204" pitchFamily="34" charset="0"/>
              </a:rPr>
              <a:t> Apache</a:t>
            </a:r>
            <a:r>
              <a:rPr kumimoji="0" lang="bg-BG" altLang="en-US" sz="1200" b="0"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bg-BG" altLang="en-US" sz="1200" b="0" i="0" u="none" strike="noStrike" cap="none" normalizeH="0" baseline="0" dirty="0">
                <a:ln>
                  <a:noFill/>
                </a:ln>
                <a:solidFill>
                  <a:schemeClr val="tx1"/>
                </a:solidFill>
                <a:effectLst/>
                <a:latin typeface="Arial" panose="020B0604020202020204" pitchFamily="34" charset="0"/>
              </a:rPr>
              <a:t>паралелно с</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mod_rewrite</a:t>
            </a:r>
            <a:r>
              <a:rPr kumimoji="0" lang="en-US" altLang="en-US" sz="1200" b="0" i="0" u="none" strike="noStrike" cap="none" normalizeH="0" baseline="0" dirty="0">
                <a:ln>
                  <a:noFill/>
                </a:ln>
                <a:solidFill>
                  <a:schemeClr val="tx1"/>
                </a:solidFill>
                <a:effectLst/>
                <a:latin typeface="Arial" panose="020B0604020202020204" pitchFamily="34" charset="0"/>
              </a:rPr>
              <a:t> module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HTTPS support</a:t>
            </a:r>
            <a:r>
              <a:rPr kumimoji="0" lang="bg-BG" altLang="en-US" sz="1200" b="0" i="0" u="none" strike="noStrike" cap="none" normalizeH="0" baseline="0" dirty="0">
                <a:ln>
                  <a:noFill/>
                </a:ln>
                <a:solidFill>
                  <a:schemeClr val="tx1"/>
                </a:solidFill>
                <a:effectLst/>
                <a:latin typeface="Arial" panose="020B0604020202020204" pitchFamily="34" charset="0"/>
              </a:rPr>
              <a:t>/Поддръжка</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Незадължително, но ПРЕПОРЪЧИТЕЛНО с оглед ПО-ДОБРА Информационна безопасност, Условие:</a:t>
            </a:r>
            <a:endPar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lvl="0" indent="0">
              <a:buNone/>
            </a:pP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Hosting</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r>
              <a:rPr kumimoji="0" lang="bg-BG" altLang="en-US" sz="800" b="0" i="0" u="none" strike="noStrike" cap="none" normalizeH="0" baseline="0" dirty="0" err="1">
                <a:ln>
                  <a:noFill/>
                </a:ln>
                <a:solidFill>
                  <a:srgbClr val="32373C"/>
                </a:solidFill>
                <a:effectLst/>
                <a:latin typeface="Open Sans" panose="020B0606030504020204" pitchFamily="34" charset="0"/>
                <a:cs typeface="Open Sans" panose="020B0606030504020204" pitchFamily="34" charset="0"/>
              </a:rPr>
              <a:t>ът</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е ПО-НАДЕЖДЕН,</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когато при работата  на</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PHP</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-Приложения</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от Типа на:</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WordPress,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използваме Потребителското име </a:t>
            </a:r>
          </a:p>
          <a:p>
            <a:pPr marL="0" lvl="0" indent="0">
              <a:buNone/>
            </a:pP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r>
              <a:rPr lang="en-US" altLang="en-US" sz="800" dirty="0">
                <a:solidFill>
                  <a:srgbClr val="32373C"/>
                </a:solidFill>
                <a:latin typeface="Open Sans" panose="020B0606030504020204" pitchFamily="34" charset="0"/>
                <a:cs typeface="Open Sans" panose="020B0606030504020204" pitchFamily="34" charset="0"/>
              </a:rPr>
              <a:t>Username</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от нашия</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Account</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вместо</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lang="bg-BG" altLang="en-US" sz="800" dirty="0">
                <a:solidFill>
                  <a:srgbClr val="32373C"/>
                </a:solidFill>
                <a:latin typeface="Open Sans" panose="020B0606030504020204" pitchFamily="34" charset="0"/>
                <a:cs typeface="Open Sans" panose="020B0606030504020204" pitchFamily="34" charset="0"/>
              </a:rPr>
              <a:t>п</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одразбиращото се, общо използвано Име на Сървъра</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pic>
        <p:nvPicPr>
          <p:cNvPr id="13" name="Picture 12">
            <a:hlinkClick r:id="rId9"/>
            <a:extLst>
              <a:ext uri="{FF2B5EF4-FFF2-40B4-BE49-F238E27FC236}">
                <a16:creationId xmlns:a16="http://schemas.microsoft.com/office/drawing/2014/main" id="{45DDDE14-825D-40A9-AA57-474123B75144}"/>
              </a:ext>
            </a:extLst>
          </p:cNvPr>
          <p:cNvPicPr>
            <a:picLocks noChangeAspect="1"/>
          </p:cNvPicPr>
          <p:nvPr/>
        </p:nvPicPr>
        <p:blipFill>
          <a:blip r:embed="rId10"/>
          <a:stretch>
            <a:fillRect/>
          </a:stretch>
        </p:blipFill>
        <p:spPr>
          <a:xfrm>
            <a:off x="0" y="609600"/>
            <a:ext cx="9144000" cy="1624457"/>
          </a:xfrm>
          <a:prstGeom prst="rect">
            <a:avLst/>
          </a:prstGeom>
        </p:spPr>
      </p:pic>
      <p:pic>
        <p:nvPicPr>
          <p:cNvPr id="7" name="Content Placeholder 5">
            <a:extLst>
              <a:ext uri="{FF2B5EF4-FFF2-40B4-BE49-F238E27FC236}">
                <a16:creationId xmlns:a16="http://schemas.microsoft.com/office/drawing/2014/main" id="{978E1C44-CF14-4424-B626-3A70046E430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sp>
        <p:nvSpPr>
          <p:cNvPr id="2" name="Title 1">
            <a:extLst>
              <a:ext uri="{FF2B5EF4-FFF2-40B4-BE49-F238E27FC236}">
                <a16:creationId xmlns:a16="http://schemas.microsoft.com/office/drawing/2014/main" id="{4E7BA9C6-3D18-4A39-A3A0-2657E28CC6DE}"/>
              </a:ext>
            </a:extLst>
          </p:cNvPr>
          <p:cNvSpPr>
            <a:spLocks noGrp="1"/>
          </p:cNvSpPr>
          <p:nvPr>
            <p:ph type="title"/>
          </p:nvPr>
        </p:nvSpPr>
        <p:spPr>
          <a:xfrm>
            <a:off x="457200" y="457200"/>
            <a:ext cx="8229600" cy="1143000"/>
          </a:xfrm>
        </p:spPr>
        <p:txBody>
          <a:bodyPr>
            <a:normAutofit/>
          </a:bodyPr>
          <a:lstStyle/>
          <a:p>
            <a:r>
              <a:rPr lang="ru-RU" sz="2600" b="1" dirty="0"/>
              <a:t>Хостинг-</a:t>
            </a:r>
            <a:r>
              <a:rPr lang="ru-RU" sz="2600" b="1" dirty="0" err="1"/>
              <a:t>изисквания</a:t>
            </a:r>
            <a:r>
              <a:rPr lang="ru-RU" sz="2600" b="1" dirty="0"/>
              <a:t> за </a:t>
            </a:r>
            <a:r>
              <a:rPr lang="ru-RU" sz="2600" b="1" dirty="0" err="1"/>
              <a:t>инсталация</a:t>
            </a:r>
            <a:r>
              <a:rPr lang="ru-RU" sz="2600" b="1" dirty="0"/>
              <a:t> на </a:t>
            </a:r>
            <a:r>
              <a:rPr lang="ru-RU" sz="2600" b="1" dirty="0" err="1"/>
              <a:t>Wordpress</a:t>
            </a:r>
            <a:br>
              <a:rPr lang="ru-RU" sz="2600" b="1" dirty="0"/>
            </a:br>
            <a:endParaRPr lang="en-US" sz="2600" dirty="0"/>
          </a:p>
        </p:txBody>
      </p:sp>
      <p:sp>
        <p:nvSpPr>
          <p:cNvPr id="5" name="Slide Number Placeholder 4">
            <a:extLst>
              <a:ext uri="{FF2B5EF4-FFF2-40B4-BE49-F238E27FC236}">
                <a16:creationId xmlns:a16="http://schemas.microsoft.com/office/drawing/2014/main" id="{EB1CEE32-D1FF-418B-803C-C00372A537AC}"/>
              </a:ext>
            </a:extLst>
          </p:cNvPr>
          <p:cNvSpPr>
            <a:spLocks noGrp="1"/>
          </p:cNvSpPr>
          <p:nvPr>
            <p:ph type="sldNum" sz="quarter" idx="12"/>
          </p:nvPr>
        </p:nvSpPr>
        <p:spPr/>
        <p:txBody>
          <a:bodyPr/>
          <a:lstStyle/>
          <a:p>
            <a:r>
              <a:rPr lang="bg-BG" dirty="0"/>
              <a:t>Стр. </a:t>
            </a:r>
            <a:fld id="{71734E5D-357F-4193-8BCE-89C0C4C454A4}" type="slidenum">
              <a:rPr lang="en-US" smtClean="0"/>
              <a:t>4</a:t>
            </a:fld>
            <a:r>
              <a:rPr lang="bg-BG" dirty="0"/>
              <a:t> от 6</a:t>
            </a:r>
            <a:endParaRPr lang="en-US" dirty="0"/>
          </a:p>
        </p:txBody>
      </p:sp>
      <p:pic>
        <p:nvPicPr>
          <p:cNvPr id="6" name="Picture 3">
            <a:extLst>
              <a:ext uri="{FF2B5EF4-FFF2-40B4-BE49-F238E27FC236}">
                <a16:creationId xmlns:a16="http://schemas.microsoft.com/office/drawing/2014/main" id="{F86D1FBB-1895-4BF5-8050-996C0345A92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a:extLst>
              <a:ext uri="{FF2B5EF4-FFF2-40B4-BE49-F238E27FC236}">
                <a16:creationId xmlns:a16="http://schemas.microsoft.com/office/drawing/2014/main" id="{508072CA-56FC-46A4-82E2-D42756C904A1}"/>
              </a:ext>
            </a:extLst>
          </p:cNvPr>
          <p:cNvSpPr txBox="1">
            <a:spLocks/>
          </p:cNvSpPr>
          <p:nvPr/>
        </p:nvSpPr>
        <p:spPr>
          <a:xfrm>
            <a:off x="457200"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600" b="1" dirty="0">
                <a:solidFill>
                  <a:srgbClr val="EF7F1A"/>
                </a:solidFill>
              </a:rPr>
              <a:t>Хостинг-</a:t>
            </a:r>
            <a:r>
              <a:rPr lang="ru-RU" sz="2600" b="1" dirty="0" err="1">
                <a:solidFill>
                  <a:srgbClr val="EF7F1A"/>
                </a:solidFill>
              </a:rPr>
              <a:t>изисквания</a:t>
            </a:r>
            <a:r>
              <a:rPr lang="ru-RU" sz="2600" b="1" dirty="0">
                <a:solidFill>
                  <a:srgbClr val="EF7F1A"/>
                </a:solidFill>
              </a:rPr>
              <a:t> за </a:t>
            </a:r>
            <a:r>
              <a:rPr lang="ru-RU" sz="2600" b="1" dirty="0" err="1">
                <a:solidFill>
                  <a:srgbClr val="EF7F1A"/>
                </a:solidFill>
              </a:rPr>
              <a:t>инсталация</a:t>
            </a:r>
            <a:r>
              <a:rPr lang="ru-RU" sz="2600" b="1" dirty="0">
                <a:solidFill>
                  <a:srgbClr val="EF7F1A"/>
                </a:solidFill>
              </a:rPr>
              <a:t> на </a:t>
            </a:r>
            <a:r>
              <a:rPr lang="ru-RU" sz="2600" b="1" dirty="0" err="1">
                <a:solidFill>
                  <a:srgbClr val="EF7F1A"/>
                </a:solidFill>
              </a:rPr>
              <a:t>Wordpress</a:t>
            </a:r>
            <a:br>
              <a:rPr lang="ru-RU" sz="2600" b="1" dirty="0"/>
            </a:br>
            <a:endParaRPr lang="en-US" sz="2600" dirty="0"/>
          </a:p>
        </p:txBody>
      </p:sp>
      <p:sp>
        <p:nvSpPr>
          <p:cNvPr id="15" name="Date Placeholder 3">
            <a:extLst>
              <a:ext uri="{FF2B5EF4-FFF2-40B4-BE49-F238E27FC236}">
                <a16:creationId xmlns:a16="http://schemas.microsoft.com/office/drawing/2014/main" id="{E00FCB80-B19E-4D12-A9BA-0D1D7021BE81}"/>
              </a:ext>
            </a:extLst>
          </p:cNvPr>
          <p:cNvSpPr txBox="1">
            <a:spLocks/>
          </p:cNvSpPr>
          <p:nvPr/>
        </p:nvSpPr>
        <p:spPr>
          <a:xfrm>
            <a:off x="152400" y="64008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1.3.2019 г.</a:t>
            </a:fld>
            <a:endParaRPr lang="en-US" dirty="0"/>
          </a:p>
        </p:txBody>
      </p:sp>
    </p:spTree>
    <p:extLst>
      <p:ext uri="{BB962C8B-B14F-4D97-AF65-F5344CB8AC3E}">
        <p14:creationId xmlns:p14="http://schemas.microsoft.com/office/powerpoint/2010/main" val="874816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hlinkClick r:id="rId2"/>
            <a:extLst>
              <a:ext uri="{FF2B5EF4-FFF2-40B4-BE49-F238E27FC236}">
                <a16:creationId xmlns:a16="http://schemas.microsoft.com/office/drawing/2014/main" id="{5C24406D-D3EB-4836-8F31-ADC64A49B656}"/>
              </a:ext>
            </a:extLst>
          </p:cNvPr>
          <p:cNvPicPr>
            <a:picLocks noChangeAspect="1"/>
          </p:cNvPicPr>
          <p:nvPr/>
        </p:nvPicPr>
        <p:blipFill>
          <a:blip r:embed="rId3"/>
          <a:stretch>
            <a:fillRect/>
          </a:stretch>
        </p:blipFill>
        <p:spPr>
          <a:xfrm>
            <a:off x="0" y="1332722"/>
            <a:ext cx="9144000" cy="4610878"/>
          </a:xfrm>
          <a:prstGeom prst="rect">
            <a:avLst/>
          </a:prstGeom>
        </p:spPr>
      </p:pic>
      <p:sp>
        <p:nvSpPr>
          <p:cNvPr id="5" name="Title 1"/>
          <p:cNvSpPr txBox="1">
            <a:spLocks/>
          </p:cNvSpPr>
          <p:nvPr/>
        </p:nvSpPr>
        <p:spPr>
          <a:xfrm>
            <a:off x="381000" y="152400"/>
            <a:ext cx="7391400"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2600" cap="small" spc="15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Content Placeholder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sp>
        <p:nvSpPr>
          <p:cNvPr id="13" name="Slide Number Placeholder 4">
            <a:extLst>
              <a:ext uri="{FF2B5EF4-FFF2-40B4-BE49-F238E27FC236}">
                <a16:creationId xmlns:a16="http://schemas.microsoft.com/office/drawing/2014/main" id="{2CCF5E8E-AA1C-4CB1-951C-1F6AFBD41332}"/>
              </a:ext>
            </a:extLst>
          </p:cNvPr>
          <p:cNvSpPr>
            <a:spLocks noGrp="1"/>
          </p:cNvSpPr>
          <p:nvPr>
            <p:ph type="sldNum" sz="quarter" idx="12"/>
          </p:nvPr>
        </p:nvSpPr>
        <p:spPr>
          <a:xfrm>
            <a:off x="6553200" y="6356350"/>
            <a:ext cx="2133600" cy="365125"/>
          </a:xfrm>
        </p:spPr>
        <p:txBody>
          <a:bodyPr/>
          <a:lstStyle/>
          <a:p>
            <a:r>
              <a:rPr lang="bg-BG" dirty="0"/>
              <a:t>Стр. </a:t>
            </a:r>
            <a:fld id="{71734E5D-357F-4193-8BCE-89C0C4C454A4}" type="slidenum">
              <a:rPr lang="en-US" smtClean="0"/>
              <a:t>5</a:t>
            </a:fld>
            <a:r>
              <a:rPr lang="bg-BG" dirty="0"/>
              <a:t> от 5</a:t>
            </a:r>
            <a:endParaRPr lang="en-US" dirty="0"/>
          </a:p>
        </p:txBody>
      </p:sp>
      <p:sp>
        <p:nvSpPr>
          <p:cNvPr id="16" name="Date Placeholder 3">
            <a:extLst>
              <a:ext uri="{FF2B5EF4-FFF2-40B4-BE49-F238E27FC236}">
                <a16:creationId xmlns:a16="http://schemas.microsoft.com/office/drawing/2014/main" id="{9713EDC4-BFE1-4CFF-9C1D-9618428B77CB}"/>
              </a:ext>
            </a:extLst>
          </p:cNvPr>
          <p:cNvSpPr txBox="1">
            <a:spLocks/>
          </p:cNvSpPr>
          <p:nvPr/>
        </p:nvSpPr>
        <p:spPr>
          <a:xfrm>
            <a:off x="152400" y="64008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1.3.2019 г.</a:t>
            </a:fld>
            <a:endParaRPr lang="en-US" dirty="0"/>
          </a:p>
        </p:txBody>
      </p:sp>
      <p:grpSp>
        <p:nvGrpSpPr>
          <p:cNvPr id="19" name="Group 18">
            <a:extLst>
              <a:ext uri="{FF2B5EF4-FFF2-40B4-BE49-F238E27FC236}">
                <a16:creationId xmlns:a16="http://schemas.microsoft.com/office/drawing/2014/main" id="{D83DED5C-0E88-46F2-B817-E9BD4855CD37}"/>
              </a:ext>
            </a:extLst>
          </p:cNvPr>
          <p:cNvGrpSpPr/>
          <p:nvPr/>
        </p:nvGrpSpPr>
        <p:grpSpPr>
          <a:xfrm>
            <a:off x="228600" y="152400"/>
            <a:ext cx="6830909" cy="381000"/>
            <a:chOff x="1336971" y="685800"/>
            <a:chExt cx="6830909" cy="381000"/>
          </a:xfrm>
        </p:grpSpPr>
        <p:sp>
          <p:nvSpPr>
            <p:cNvPr id="18" name="TextBox 17">
              <a:extLst>
                <a:ext uri="{FF2B5EF4-FFF2-40B4-BE49-F238E27FC236}">
                  <a16:creationId xmlns:a16="http://schemas.microsoft.com/office/drawing/2014/main" id="{542EDF4A-42CB-43D3-95AD-B80C38E09CDB}"/>
                </a:ext>
              </a:extLst>
            </p:cNvPr>
            <p:cNvSpPr txBox="1"/>
            <p:nvPr/>
          </p:nvSpPr>
          <p:spPr>
            <a:xfrm>
              <a:off x="1336971" y="685800"/>
              <a:ext cx="6830909" cy="369332"/>
            </a:xfrm>
            <a:prstGeom prst="rect">
              <a:avLst/>
            </a:prstGeom>
            <a:noFill/>
          </p:spPr>
          <p:txBody>
            <a:bodyPr wrap="none" rtlCol="0">
              <a:spAutoFit/>
            </a:bodyPr>
            <a:lstStyle/>
            <a:p>
              <a:r>
                <a:rPr lang="en-US" dirty="0"/>
                <a:t>Apache </a:t>
              </a:r>
              <a:r>
                <a:rPr lang="bg-BG" dirty="0"/>
                <a:t>или </a:t>
              </a:r>
              <a:r>
                <a:rPr lang="en-US" dirty="0"/>
                <a:t>Nginx: </a:t>
              </a:r>
              <a:r>
                <a:rPr lang="bg-BG" dirty="0"/>
                <a:t>кой </a:t>
              </a:r>
              <a:r>
                <a:rPr lang="en-US" dirty="0"/>
                <a:t>HTTP-</a:t>
              </a:r>
              <a:r>
                <a:rPr lang="bg-BG" dirty="0"/>
                <a:t>Сървър е по-пригоден за нашите цели?</a:t>
              </a:r>
              <a:endParaRPr lang="en-US" dirty="0"/>
            </a:p>
          </p:txBody>
        </p:sp>
        <p:sp>
          <p:nvSpPr>
            <p:cNvPr id="20" name="TextBox 19">
              <a:extLst>
                <a:ext uri="{FF2B5EF4-FFF2-40B4-BE49-F238E27FC236}">
                  <a16:creationId xmlns:a16="http://schemas.microsoft.com/office/drawing/2014/main" id="{D6A2994F-C113-461A-90FB-729B91D4BEA8}"/>
                </a:ext>
              </a:extLst>
            </p:cNvPr>
            <p:cNvSpPr txBox="1"/>
            <p:nvPr/>
          </p:nvSpPr>
          <p:spPr>
            <a:xfrm>
              <a:off x="1336971" y="697468"/>
              <a:ext cx="6830909" cy="369332"/>
            </a:xfrm>
            <a:prstGeom prst="rect">
              <a:avLst/>
            </a:prstGeom>
            <a:noFill/>
          </p:spPr>
          <p:txBody>
            <a:bodyPr wrap="none" rtlCol="0">
              <a:spAutoFit/>
            </a:bodyPr>
            <a:lstStyle/>
            <a:p>
              <a:r>
                <a:rPr lang="en-US" dirty="0">
                  <a:solidFill>
                    <a:srgbClr val="EF7F1A"/>
                  </a:solidFill>
                </a:rPr>
                <a:t>Apache </a:t>
              </a:r>
              <a:r>
                <a:rPr lang="bg-BG" dirty="0">
                  <a:solidFill>
                    <a:srgbClr val="EF7F1A"/>
                  </a:solidFill>
                </a:rPr>
                <a:t>или </a:t>
              </a:r>
              <a:r>
                <a:rPr lang="en-US" dirty="0">
                  <a:solidFill>
                    <a:srgbClr val="EF7F1A"/>
                  </a:solidFill>
                </a:rPr>
                <a:t>Nginx: </a:t>
              </a:r>
              <a:r>
                <a:rPr lang="bg-BG" dirty="0">
                  <a:solidFill>
                    <a:srgbClr val="EF7F1A"/>
                  </a:solidFill>
                </a:rPr>
                <a:t>кой </a:t>
              </a:r>
              <a:r>
                <a:rPr lang="en-US" dirty="0">
                  <a:solidFill>
                    <a:srgbClr val="EF7F1A"/>
                  </a:solidFill>
                </a:rPr>
                <a:t>HTTP-</a:t>
              </a:r>
              <a:r>
                <a:rPr lang="bg-BG" dirty="0">
                  <a:solidFill>
                    <a:srgbClr val="EF7F1A"/>
                  </a:solidFill>
                </a:rPr>
                <a:t>Сървър е по-пригоден за нашите цели?</a:t>
              </a:r>
              <a:endParaRPr lang="en-US" dirty="0">
                <a:solidFill>
                  <a:srgbClr val="EF7F1A"/>
                </a:solidFill>
              </a:endParaRPr>
            </a:p>
          </p:txBody>
        </p:sp>
      </p:grpSp>
      <p:pic>
        <p:nvPicPr>
          <p:cNvPr id="21" name="Picture 20">
            <a:hlinkClick r:id="rId6"/>
            <a:extLst>
              <a:ext uri="{FF2B5EF4-FFF2-40B4-BE49-F238E27FC236}">
                <a16:creationId xmlns:a16="http://schemas.microsoft.com/office/drawing/2014/main" id="{75DD83BB-3DD6-4106-9D48-5731954F8463}"/>
              </a:ext>
            </a:extLst>
          </p:cNvPr>
          <p:cNvPicPr>
            <a:picLocks noChangeAspect="1"/>
          </p:cNvPicPr>
          <p:nvPr/>
        </p:nvPicPr>
        <p:blipFill>
          <a:blip r:embed="rId7"/>
          <a:stretch>
            <a:fillRect/>
          </a:stretch>
        </p:blipFill>
        <p:spPr>
          <a:xfrm>
            <a:off x="-3505200" y="0"/>
            <a:ext cx="3343275" cy="3352800"/>
          </a:xfrm>
          <a:prstGeom prst="rect">
            <a:avLst/>
          </a:prstGeom>
          <a:ln>
            <a:noFill/>
          </a:ln>
          <a:effectLst>
            <a:softEdge rad="112500"/>
          </a:effectLst>
        </p:spPr>
      </p:pic>
      <p:pic>
        <p:nvPicPr>
          <p:cNvPr id="22" name="Picture 21">
            <a:hlinkClick r:id="rId8"/>
            <a:extLst>
              <a:ext uri="{FF2B5EF4-FFF2-40B4-BE49-F238E27FC236}">
                <a16:creationId xmlns:a16="http://schemas.microsoft.com/office/drawing/2014/main" id="{0D71AFA6-CEC4-43F4-87E8-B47DC616A782}"/>
              </a:ext>
            </a:extLst>
          </p:cNvPr>
          <p:cNvPicPr>
            <a:picLocks noChangeAspect="1"/>
          </p:cNvPicPr>
          <p:nvPr/>
        </p:nvPicPr>
        <p:blipFill>
          <a:blip r:embed="rId9"/>
          <a:stretch>
            <a:fillRect/>
          </a:stretch>
        </p:blipFill>
        <p:spPr>
          <a:xfrm>
            <a:off x="-3505200" y="3429000"/>
            <a:ext cx="3345003" cy="3351600"/>
          </a:xfrm>
          <a:prstGeom prst="rect">
            <a:avLst/>
          </a:prstGeom>
          <a:ln>
            <a:noFill/>
          </a:ln>
          <a:effectLst>
            <a:softEdge rad="112500"/>
          </a:effectLst>
        </p:spPr>
      </p:pic>
      <p:grpSp>
        <p:nvGrpSpPr>
          <p:cNvPr id="1025" name="Group 1024">
            <a:extLst>
              <a:ext uri="{FF2B5EF4-FFF2-40B4-BE49-F238E27FC236}">
                <a16:creationId xmlns:a16="http://schemas.microsoft.com/office/drawing/2014/main" id="{057E7C4D-2CD7-4922-BCE2-76F9D001E42D}"/>
              </a:ext>
            </a:extLst>
          </p:cNvPr>
          <p:cNvGrpSpPr/>
          <p:nvPr/>
        </p:nvGrpSpPr>
        <p:grpSpPr>
          <a:xfrm>
            <a:off x="282771" y="659130"/>
            <a:ext cx="6346629" cy="483870"/>
            <a:chOff x="282771" y="659130"/>
            <a:chExt cx="6346629" cy="483870"/>
          </a:xfrm>
        </p:grpSpPr>
        <p:pic>
          <p:nvPicPr>
            <p:cNvPr id="25" name="Picture 24">
              <a:hlinkClick r:id="rId8"/>
              <a:extLst>
                <a:ext uri="{FF2B5EF4-FFF2-40B4-BE49-F238E27FC236}">
                  <a16:creationId xmlns:a16="http://schemas.microsoft.com/office/drawing/2014/main" id="{74153F43-1E1C-41C3-AFF6-8FEE860C3A47}"/>
                </a:ext>
              </a:extLst>
            </p:cNvPr>
            <p:cNvPicPr>
              <a:picLocks noChangeAspect="1"/>
            </p:cNvPicPr>
            <p:nvPr/>
          </p:nvPicPr>
          <p:blipFill>
            <a:blip r:embed="rId9"/>
            <a:stretch>
              <a:fillRect/>
            </a:stretch>
          </p:blipFill>
          <p:spPr>
            <a:xfrm>
              <a:off x="1143000" y="659130"/>
              <a:ext cx="482918" cy="483870"/>
            </a:xfrm>
            <a:prstGeom prst="rect">
              <a:avLst/>
            </a:prstGeom>
            <a:ln>
              <a:noFill/>
            </a:ln>
            <a:effectLst>
              <a:softEdge rad="112500"/>
            </a:effectLst>
          </p:spPr>
        </p:pic>
        <p:pic>
          <p:nvPicPr>
            <p:cNvPr id="24" name="Picture 23">
              <a:hlinkClick r:id="rId6"/>
              <a:extLst>
                <a:ext uri="{FF2B5EF4-FFF2-40B4-BE49-F238E27FC236}">
                  <a16:creationId xmlns:a16="http://schemas.microsoft.com/office/drawing/2014/main" id="{7E5CFDA4-7CA6-456C-ADE7-4CA3F478C409}"/>
                </a:ext>
              </a:extLst>
            </p:cNvPr>
            <p:cNvPicPr>
              <a:picLocks noChangeAspect="1"/>
            </p:cNvPicPr>
            <p:nvPr/>
          </p:nvPicPr>
          <p:blipFill>
            <a:blip r:embed="rId7"/>
            <a:stretch>
              <a:fillRect/>
            </a:stretch>
          </p:blipFill>
          <p:spPr>
            <a:xfrm>
              <a:off x="282771" y="659130"/>
              <a:ext cx="434626" cy="435864"/>
            </a:xfrm>
            <a:prstGeom prst="rect">
              <a:avLst/>
            </a:prstGeom>
            <a:ln>
              <a:noFill/>
            </a:ln>
            <a:effectLst>
              <a:softEdge rad="112500"/>
            </a:effectLst>
          </p:spPr>
        </p:pic>
        <p:grpSp>
          <p:nvGrpSpPr>
            <p:cNvPr id="23" name="Group 22">
              <a:extLst>
                <a:ext uri="{FF2B5EF4-FFF2-40B4-BE49-F238E27FC236}">
                  <a16:creationId xmlns:a16="http://schemas.microsoft.com/office/drawing/2014/main" id="{1E486012-E37E-4438-84CE-AE3266F61C8E}"/>
                </a:ext>
              </a:extLst>
            </p:cNvPr>
            <p:cNvGrpSpPr/>
            <p:nvPr/>
          </p:nvGrpSpPr>
          <p:grpSpPr>
            <a:xfrm>
              <a:off x="645417" y="659130"/>
              <a:ext cx="551754" cy="381000"/>
              <a:chOff x="1143000" y="5410200"/>
              <a:chExt cx="551754" cy="381000"/>
            </a:xfrm>
          </p:grpSpPr>
          <p:sp>
            <p:nvSpPr>
              <p:cNvPr id="27" name="TextBox 26">
                <a:extLst>
                  <a:ext uri="{FF2B5EF4-FFF2-40B4-BE49-F238E27FC236}">
                    <a16:creationId xmlns:a16="http://schemas.microsoft.com/office/drawing/2014/main" id="{E4F1ECBF-6447-4256-9A0E-65D41779BD9B}"/>
                  </a:ext>
                </a:extLst>
              </p:cNvPr>
              <p:cNvSpPr txBox="1"/>
              <p:nvPr/>
            </p:nvSpPr>
            <p:spPr>
              <a:xfrm>
                <a:off x="1143000" y="5410200"/>
                <a:ext cx="551754" cy="369332"/>
              </a:xfrm>
              <a:prstGeom prst="rect">
                <a:avLst/>
              </a:prstGeom>
              <a:noFill/>
            </p:spPr>
            <p:txBody>
              <a:bodyPr wrap="none" rtlCol="0">
                <a:spAutoFit/>
              </a:bodyPr>
              <a:lstStyle/>
              <a:p>
                <a:r>
                  <a:rPr lang="bg-BG" dirty="0"/>
                  <a:t>или</a:t>
                </a:r>
                <a:endParaRPr lang="en-US" dirty="0"/>
              </a:p>
            </p:txBody>
          </p:sp>
          <p:sp>
            <p:nvSpPr>
              <p:cNvPr id="28" name="TextBox 27">
                <a:extLst>
                  <a:ext uri="{FF2B5EF4-FFF2-40B4-BE49-F238E27FC236}">
                    <a16:creationId xmlns:a16="http://schemas.microsoft.com/office/drawing/2014/main" id="{55DAD991-2167-45D4-9E76-E84AD85995E2}"/>
                  </a:ext>
                </a:extLst>
              </p:cNvPr>
              <p:cNvSpPr txBox="1"/>
              <p:nvPr/>
            </p:nvSpPr>
            <p:spPr>
              <a:xfrm>
                <a:off x="1143000" y="5421868"/>
                <a:ext cx="551754" cy="369332"/>
              </a:xfrm>
              <a:prstGeom prst="rect">
                <a:avLst/>
              </a:prstGeom>
              <a:noFill/>
            </p:spPr>
            <p:txBody>
              <a:bodyPr wrap="none" rtlCol="0">
                <a:spAutoFit/>
              </a:bodyPr>
              <a:lstStyle/>
              <a:p>
                <a:r>
                  <a:rPr lang="bg-BG" dirty="0">
                    <a:solidFill>
                      <a:srgbClr val="EF7F1A"/>
                    </a:solidFill>
                  </a:rPr>
                  <a:t>или</a:t>
                </a:r>
                <a:endParaRPr lang="en-US" dirty="0">
                  <a:solidFill>
                    <a:srgbClr val="EF7F1A"/>
                  </a:solidFill>
                </a:endParaRPr>
              </a:p>
            </p:txBody>
          </p:sp>
        </p:grpSp>
        <p:grpSp>
          <p:nvGrpSpPr>
            <p:cNvPr id="1024" name="Group 1023">
              <a:extLst>
                <a:ext uri="{FF2B5EF4-FFF2-40B4-BE49-F238E27FC236}">
                  <a16:creationId xmlns:a16="http://schemas.microsoft.com/office/drawing/2014/main" id="{55495DA9-F99B-4168-81C8-4A82CE6C1C45}"/>
                </a:ext>
              </a:extLst>
            </p:cNvPr>
            <p:cNvGrpSpPr/>
            <p:nvPr/>
          </p:nvGrpSpPr>
          <p:grpSpPr>
            <a:xfrm>
              <a:off x="1501971" y="670798"/>
              <a:ext cx="5127429" cy="384334"/>
              <a:chOff x="1143000" y="4724400"/>
              <a:chExt cx="5127429" cy="384334"/>
            </a:xfrm>
          </p:grpSpPr>
          <p:sp>
            <p:nvSpPr>
              <p:cNvPr id="30" name="TextBox 29">
                <a:extLst>
                  <a:ext uri="{FF2B5EF4-FFF2-40B4-BE49-F238E27FC236}">
                    <a16:creationId xmlns:a16="http://schemas.microsoft.com/office/drawing/2014/main" id="{421CA314-659A-42F6-94C7-8194228F2CE0}"/>
                  </a:ext>
                </a:extLst>
              </p:cNvPr>
              <p:cNvSpPr txBox="1"/>
              <p:nvPr/>
            </p:nvSpPr>
            <p:spPr>
              <a:xfrm>
                <a:off x="1143000" y="4724400"/>
                <a:ext cx="5127429" cy="369332"/>
              </a:xfrm>
              <a:prstGeom prst="rect">
                <a:avLst/>
              </a:prstGeom>
              <a:noFill/>
            </p:spPr>
            <p:txBody>
              <a:bodyPr wrap="none" rtlCol="0">
                <a:spAutoFit/>
              </a:bodyPr>
              <a:lstStyle/>
              <a:p>
                <a:r>
                  <a:rPr lang="en-US" dirty="0"/>
                  <a:t>: </a:t>
                </a:r>
                <a:r>
                  <a:rPr lang="bg-BG" dirty="0"/>
                  <a:t>кой </a:t>
                </a:r>
                <a:r>
                  <a:rPr lang="en-US" dirty="0"/>
                  <a:t>HTTP-</a:t>
                </a:r>
                <a:r>
                  <a:rPr lang="bg-BG" dirty="0"/>
                  <a:t>Сървър е по-пригоден за нашите цели?</a:t>
                </a:r>
                <a:endParaRPr lang="en-US" dirty="0"/>
              </a:p>
            </p:txBody>
          </p:sp>
          <p:sp>
            <p:nvSpPr>
              <p:cNvPr id="31" name="TextBox 30">
                <a:extLst>
                  <a:ext uri="{FF2B5EF4-FFF2-40B4-BE49-F238E27FC236}">
                    <a16:creationId xmlns:a16="http://schemas.microsoft.com/office/drawing/2014/main" id="{607B4648-D051-45D8-9823-39BE82EDA9D0}"/>
                  </a:ext>
                </a:extLst>
              </p:cNvPr>
              <p:cNvSpPr txBox="1"/>
              <p:nvPr/>
            </p:nvSpPr>
            <p:spPr>
              <a:xfrm>
                <a:off x="1143000" y="4739402"/>
                <a:ext cx="5127429" cy="369332"/>
              </a:xfrm>
              <a:prstGeom prst="rect">
                <a:avLst/>
              </a:prstGeom>
              <a:noFill/>
            </p:spPr>
            <p:txBody>
              <a:bodyPr wrap="none" rtlCol="0">
                <a:spAutoFit/>
              </a:bodyPr>
              <a:lstStyle/>
              <a:p>
                <a:r>
                  <a:rPr lang="en-US" dirty="0">
                    <a:solidFill>
                      <a:srgbClr val="EF7F1A"/>
                    </a:solidFill>
                  </a:rPr>
                  <a:t>: </a:t>
                </a:r>
                <a:r>
                  <a:rPr lang="bg-BG" dirty="0">
                    <a:solidFill>
                      <a:srgbClr val="EF7F1A"/>
                    </a:solidFill>
                  </a:rPr>
                  <a:t>кой </a:t>
                </a:r>
                <a:r>
                  <a:rPr lang="en-US" dirty="0">
                    <a:solidFill>
                      <a:srgbClr val="EF7F1A"/>
                    </a:solidFill>
                  </a:rPr>
                  <a:t>HTTP-</a:t>
                </a:r>
                <a:r>
                  <a:rPr lang="bg-BG" dirty="0">
                    <a:solidFill>
                      <a:srgbClr val="EF7F1A"/>
                    </a:solidFill>
                  </a:rPr>
                  <a:t>Сървър е по-пригоден за нашите цели?</a:t>
                </a:r>
                <a:endParaRPr lang="en-US" dirty="0">
                  <a:solidFill>
                    <a:srgbClr val="EF7F1A"/>
                  </a:solidFill>
                </a:endParaRPr>
              </a:p>
            </p:txBody>
          </p:sp>
        </p:grpSp>
      </p:grpSp>
      <p:sp>
        <p:nvSpPr>
          <p:cNvPr id="1026" name="TextBox 1025">
            <a:extLst>
              <a:ext uri="{FF2B5EF4-FFF2-40B4-BE49-F238E27FC236}">
                <a16:creationId xmlns:a16="http://schemas.microsoft.com/office/drawing/2014/main" id="{C46406DC-5BBF-4434-973E-C8114F717C28}"/>
              </a:ext>
            </a:extLst>
          </p:cNvPr>
          <p:cNvSpPr txBox="1"/>
          <p:nvPr/>
        </p:nvSpPr>
        <p:spPr>
          <a:xfrm>
            <a:off x="172180" y="1399401"/>
            <a:ext cx="8715848" cy="707886"/>
          </a:xfrm>
          <a:prstGeom prst="rect">
            <a:avLst/>
          </a:prstGeom>
          <a:noFill/>
        </p:spPr>
        <p:txBody>
          <a:bodyPr wrap="none" rtlCol="0">
            <a:spAutoFit/>
          </a:bodyPr>
          <a:lstStyle/>
          <a:p>
            <a:r>
              <a:rPr lang="bg-BG" sz="1000" dirty="0"/>
              <a:t>Най-масово използвани </a:t>
            </a:r>
            <a:r>
              <a:rPr lang="en-US" sz="1000" dirty="0"/>
              <a:t>Open Source Web Server</a:t>
            </a:r>
            <a:r>
              <a:rPr lang="bg-BG" sz="1000" dirty="0"/>
              <a:t>-и днес. Сумарно обслужват </a:t>
            </a:r>
            <a:r>
              <a:rPr lang="bg-BG" sz="1000" b="1" dirty="0"/>
              <a:t>над 50% от Трафика</a:t>
            </a:r>
            <a:r>
              <a:rPr lang="bg-BG" sz="1000" dirty="0"/>
              <a:t> в </a:t>
            </a:r>
            <a:r>
              <a:rPr lang="en-US" sz="1000" dirty="0"/>
              <a:t>Internet. </a:t>
            </a:r>
            <a:r>
              <a:rPr lang="bg-BG" sz="1000" dirty="0"/>
              <a:t>Поддържат всякакви Натоварвания и при </a:t>
            </a:r>
          </a:p>
          <a:p>
            <a:r>
              <a:rPr lang="bg-BG" sz="1000" dirty="0"/>
              <a:t>Интеграция с друг Софтуер, формират ПЪЛЕН Пакет Приложения за </a:t>
            </a:r>
            <a:r>
              <a:rPr lang="en-US" sz="1000" dirty="0"/>
              <a:t>Web-</a:t>
            </a:r>
            <a:r>
              <a:rPr lang="bg-BG" sz="1000" dirty="0"/>
              <a:t>Разработване (</a:t>
            </a:r>
            <a:r>
              <a:rPr lang="en-US" sz="1000" dirty="0"/>
              <a:t>COMPLETE Web Stack</a:t>
            </a:r>
            <a:r>
              <a:rPr lang="bg-BG" sz="1000" dirty="0"/>
              <a:t>).</a:t>
            </a:r>
            <a:endParaRPr lang="en-US" sz="1000" dirty="0"/>
          </a:p>
          <a:p>
            <a:r>
              <a:rPr lang="en-US" sz="1000" dirty="0"/>
              <a:t>Apache </a:t>
            </a:r>
            <a:r>
              <a:rPr lang="bg-BG" sz="1000" dirty="0"/>
              <a:t>и </a:t>
            </a:r>
            <a:r>
              <a:rPr lang="en-US" sz="1000" dirty="0"/>
              <a:t>Nginx </a:t>
            </a:r>
            <a:r>
              <a:rPr lang="bg-BG" sz="1000" dirty="0"/>
              <a:t>имат редица СХОДНИ Функционални възможности, но НЕ СЛЕДВА да бъдат третирани като ВЗАИМОЗАМЕНЯЕМИ. Всеки Проект има своите </a:t>
            </a:r>
          </a:p>
          <a:p>
            <a:r>
              <a:rPr lang="bg-BG" sz="1000" dirty="0"/>
              <a:t>достойнства и отделни ситуации, свързани с преосмисляне избора на </a:t>
            </a:r>
            <a:r>
              <a:rPr lang="en-US" sz="1000" dirty="0"/>
              <a:t>Web </a:t>
            </a:r>
            <a:r>
              <a:rPr lang="bg-BG" sz="1000" dirty="0"/>
              <a:t>Сървър, следва да бъде щателно претегляни.</a:t>
            </a:r>
            <a:endParaRPr lang="en-US" sz="1000" dirty="0"/>
          </a:p>
        </p:txBody>
      </p:sp>
    </p:spTree>
    <p:extLst>
      <p:ext uri="{BB962C8B-B14F-4D97-AF65-F5344CB8AC3E}">
        <p14:creationId xmlns:p14="http://schemas.microsoft.com/office/powerpoint/2010/main" val="3446724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63CD30F-1811-4C21-8ABD-3982CE76793C}"/>
              </a:ext>
            </a:extLst>
          </p:cNvPr>
          <p:cNvPicPr>
            <a:picLocks noChangeAspect="1"/>
          </p:cNvPicPr>
          <p:nvPr/>
        </p:nvPicPr>
        <p:blipFill>
          <a:blip r:embed="rId2"/>
          <a:stretch>
            <a:fillRect/>
          </a:stretch>
        </p:blipFill>
        <p:spPr>
          <a:xfrm>
            <a:off x="276225" y="1143000"/>
            <a:ext cx="4371975" cy="819150"/>
          </a:xfrm>
          <a:prstGeom prst="rect">
            <a:avLst/>
          </a:prstGeom>
        </p:spPr>
      </p:pic>
      <p:pic>
        <p:nvPicPr>
          <p:cNvPr id="8" name="Content Placeholder 5">
            <a:extLst>
              <a:ext uri="{FF2B5EF4-FFF2-40B4-BE49-F238E27FC236}">
                <a16:creationId xmlns:a16="http://schemas.microsoft.com/office/drawing/2014/main" id="{DE2E8D12-A146-4D6A-AE55-97B8515983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sp>
        <p:nvSpPr>
          <p:cNvPr id="2" name="Title 1">
            <a:extLst>
              <a:ext uri="{FF2B5EF4-FFF2-40B4-BE49-F238E27FC236}">
                <a16:creationId xmlns:a16="http://schemas.microsoft.com/office/drawing/2014/main" id="{FE755C06-CDC3-45C6-B784-1E127A0B8E82}"/>
              </a:ext>
            </a:extLst>
          </p:cNvPr>
          <p:cNvSpPr>
            <a:spLocks noGrp="1"/>
          </p:cNvSpPr>
          <p:nvPr>
            <p:ph type="title"/>
          </p:nvPr>
        </p:nvSpPr>
        <p:spPr>
          <a:xfrm>
            <a:off x="457200" y="274638"/>
            <a:ext cx="8229600" cy="1143000"/>
          </a:xfrm>
        </p:spPr>
        <p:txBody>
          <a:bodyPr>
            <a:normAutofit/>
          </a:bodyPr>
          <a:lstStyle/>
          <a:p>
            <a:r>
              <a:rPr lang="en-US" sz="3200" b="1" dirty="0"/>
              <a:t>WordPress Optimization/Server Optimization</a:t>
            </a:r>
            <a:endParaRPr lang="en-US" sz="3200" dirty="0"/>
          </a:p>
        </p:txBody>
      </p:sp>
      <p:sp>
        <p:nvSpPr>
          <p:cNvPr id="19" name="Content Placeholder 18">
            <a:extLst>
              <a:ext uri="{FF2B5EF4-FFF2-40B4-BE49-F238E27FC236}">
                <a16:creationId xmlns:a16="http://schemas.microsoft.com/office/drawing/2014/main" id="{0D2924ED-4419-46E6-AB63-7C1A3BC44926}"/>
              </a:ext>
            </a:extLst>
          </p:cNvPr>
          <p:cNvSpPr>
            <a:spLocks noGrp="1"/>
          </p:cNvSpPr>
          <p:nvPr>
            <p:ph idx="1"/>
          </p:nvPr>
        </p:nvSpPr>
        <p:spPr>
          <a:xfrm>
            <a:off x="228600" y="2057400"/>
            <a:ext cx="8839200" cy="4571999"/>
          </a:xfrm>
        </p:spPr>
        <p:txBody>
          <a:bodyPr>
            <a:normAutofit fontScale="40000" lnSpcReduction="20000"/>
          </a:bodyPr>
          <a:lstStyle/>
          <a:p>
            <a:pPr marL="0" indent="0">
              <a:buNone/>
            </a:pPr>
            <a:r>
              <a:rPr lang="en-US" dirty="0">
                <a:hlinkClick r:id="rId4"/>
              </a:rPr>
              <a:t>https://codex.wordpress.org/WordPress_Server_Optimization</a:t>
            </a:r>
            <a:r>
              <a:rPr lang="bg-BG" dirty="0"/>
              <a:t>:</a:t>
            </a:r>
          </a:p>
          <a:p>
            <a:pPr marL="0" indent="0">
              <a:buNone/>
            </a:pPr>
            <a:r>
              <a:rPr lang="en-US" sz="4000" u="sng" dirty="0">
                <a:latin typeface="Georgia" panose="02040502050405020303" pitchFamily="18" charset="0"/>
              </a:rPr>
              <a:t>Server Optimization</a:t>
            </a:r>
          </a:p>
          <a:p>
            <a:pPr marL="0" indent="0">
              <a:buNone/>
            </a:pPr>
            <a:r>
              <a:rPr lang="bg-BG" dirty="0"/>
              <a:t>Оптимизация е възможна,</a:t>
            </a:r>
            <a:r>
              <a:rPr lang="en-US" dirty="0"/>
              <a:t> </a:t>
            </a:r>
            <a:r>
              <a:rPr lang="bg-BG" dirty="0"/>
              <a:t>когато имаме</a:t>
            </a:r>
            <a:r>
              <a:rPr lang="en-US" dirty="0"/>
              <a:t> </a:t>
            </a:r>
            <a:r>
              <a:rPr lang="bg-BG" dirty="0"/>
              <a:t>Контрол</a:t>
            </a:r>
            <a:r>
              <a:rPr lang="en-US" dirty="0"/>
              <a:t> </a:t>
            </a:r>
            <a:r>
              <a:rPr lang="bg-BG" dirty="0"/>
              <a:t>над своите </a:t>
            </a:r>
            <a:r>
              <a:rPr lang="en-US" dirty="0"/>
              <a:t>Server</a:t>
            </a:r>
            <a:r>
              <a:rPr lang="bg-BG" dirty="0"/>
              <a:t>-и</a:t>
            </a:r>
            <a:r>
              <a:rPr lang="en-US" dirty="0"/>
              <a:t>. </a:t>
            </a:r>
            <a:r>
              <a:rPr lang="bg-BG" dirty="0"/>
              <a:t>Ако ползваме</a:t>
            </a:r>
            <a:r>
              <a:rPr lang="en-US" dirty="0"/>
              <a:t> Shared Hosting</a:t>
            </a:r>
            <a:r>
              <a:rPr lang="bg-BG" dirty="0"/>
              <a:t>,</a:t>
            </a:r>
            <a:r>
              <a:rPr lang="en-US" dirty="0"/>
              <a:t> </a:t>
            </a:r>
            <a:r>
              <a:rPr lang="bg-BG" dirty="0"/>
              <a:t>обикновено това не е приложимо</a:t>
            </a:r>
            <a:r>
              <a:rPr lang="en-US" dirty="0"/>
              <a:t>.</a:t>
            </a:r>
          </a:p>
          <a:p>
            <a:pPr marL="0" indent="0">
              <a:buNone/>
            </a:pPr>
            <a:r>
              <a:rPr lang="en-US" b="1" dirty="0">
                <a:solidFill>
                  <a:srgbClr val="EF7F1A"/>
                </a:solidFill>
              </a:rPr>
              <a:t>DNS</a:t>
            </a:r>
            <a:r>
              <a:rPr lang="en-US" dirty="0"/>
              <a:t>: </a:t>
            </a:r>
            <a:r>
              <a:rPr lang="bg-BG" dirty="0"/>
              <a:t>Ако</a:t>
            </a:r>
            <a:r>
              <a:rPr lang="en-US" dirty="0"/>
              <a:t> Host</a:t>
            </a:r>
            <a:r>
              <a:rPr lang="bg-BG" dirty="0"/>
              <a:t>-</a:t>
            </a:r>
            <a:r>
              <a:rPr lang="bg-BG" dirty="0" err="1"/>
              <a:t>ваме</a:t>
            </a:r>
            <a:r>
              <a:rPr lang="en-US" dirty="0"/>
              <a:t> </a:t>
            </a:r>
            <a:r>
              <a:rPr lang="bg-BG" dirty="0"/>
              <a:t>нашия</a:t>
            </a:r>
            <a:r>
              <a:rPr lang="en-US" dirty="0"/>
              <a:t> DNS </a:t>
            </a:r>
            <a:r>
              <a:rPr lang="bg-BG" dirty="0"/>
              <a:t>на</a:t>
            </a:r>
            <a:r>
              <a:rPr lang="en-US" dirty="0"/>
              <a:t> External Servers</a:t>
            </a:r>
            <a:r>
              <a:rPr lang="bg-BG" dirty="0"/>
              <a:t>,</a:t>
            </a:r>
            <a:r>
              <a:rPr lang="en-US" dirty="0"/>
              <a:t> </a:t>
            </a:r>
            <a:r>
              <a:rPr lang="bg-BG" dirty="0"/>
              <a:t>така облекчаваме</a:t>
            </a:r>
            <a:r>
              <a:rPr lang="en-US" dirty="0"/>
              <a:t> </a:t>
            </a:r>
            <a:r>
              <a:rPr lang="bg-BG" dirty="0"/>
              <a:t>натоварването</a:t>
            </a:r>
            <a:r>
              <a:rPr lang="en-US" dirty="0"/>
              <a:t> </a:t>
            </a:r>
            <a:r>
              <a:rPr lang="bg-BG" dirty="0"/>
              <a:t>на нашия</a:t>
            </a:r>
            <a:r>
              <a:rPr lang="en-US" dirty="0"/>
              <a:t> Primary Web Server. </a:t>
            </a:r>
            <a:r>
              <a:rPr lang="bg-BG" dirty="0"/>
              <a:t>Промяната е рутинна</a:t>
            </a:r>
            <a:r>
              <a:rPr lang="en-US" dirty="0"/>
              <a:t>, </a:t>
            </a:r>
            <a:r>
              <a:rPr lang="bg-BG" dirty="0"/>
              <a:t>но така</a:t>
            </a:r>
            <a:r>
              <a:rPr lang="en-US" dirty="0"/>
              <a:t> </a:t>
            </a:r>
            <a:r>
              <a:rPr lang="bg-BG" dirty="0"/>
              <a:t>облекчаваме</a:t>
            </a:r>
            <a:r>
              <a:rPr lang="en-US" dirty="0"/>
              <a:t> </a:t>
            </a:r>
            <a:r>
              <a:rPr lang="bg-BG" dirty="0"/>
              <a:t>част от Трафика</a:t>
            </a:r>
            <a:r>
              <a:rPr lang="en-US" dirty="0"/>
              <a:t> </a:t>
            </a:r>
            <a:r>
              <a:rPr lang="bg-BG" dirty="0"/>
              <a:t>и</a:t>
            </a:r>
            <a:r>
              <a:rPr lang="en-US" dirty="0"/>
              <a:t> </a:t>
            </a:r>
            <a:r>
              <a:rPr lang="bg-BG" dirty="0"/>
              <a:t>Натоварването на Процесора (</a:t>
            </a:r>
            <a:r>
              <a:rPr lang="en-US" dirty="0"/>
              <a:t>CPU load).</a:t>
            </a:r>
          </a:p>
          <a:p>
            <a:pPr marL="0" indent="0">
              <a:buNone/>
            </a:pPr>
            <a:r>
              <a:rPr lang="bg-BG" dirty="0"/>
              <a:t>Бележка:</a:t>
            </a:r>
          </a:p>
          <a:p>
            <a:pPr marL="0" indent="0">
              <a:buNone/>
            </a:pPr>
            <a:r>
              <a:rPr lang="bg-BG" dirty="0"/>
              <a:t>Обръщаме внимание, че в наши дни е рядкост практиката да поддържаме Собствен </a:t>
            </a:r>
            <a:r>
              <a:rPr lang="en-US" dirty="0"/>
              <a:t>DNS.</a:t>
            </a:r>
          </a:p>
          <a:p>
            <a:pPr marL="0" indent="0">
              <a:buNone/>
            </a:pPr>
            <a:r>
              <a:rPr lang="en-US" b="1" dirty="0">
                <a:solidFill>
                  <a:srgbClr val="EF7F1A"/>
                </a:solidFill>
              </a:rPr>
              <a:t>Web Server</a:t>
            </a:r>
            <a:r>
              <a:rPr lang="en-US" dirty="0"/>
              <a:t>: Web Server</a:t>
            </a:r>
            <a:r>
              <a:rPr lang="bg-BG" dirty="0"/>
              <a:t>-</a:t>
            </a:r>
            <a:r>
              <a:rPr lang="bg-BG" dirty="0" err="1"/>
              <a:t>ът</a:t>
            </a:r>
            <a:r>
              <a:rPr lang="bg-BG" dirty="0"/>
              <a:t> ни трябва да бъде конфигуриран с оглед</a:t>
            </a:r>
            <a:r>
              <a:rPr lang="en-US" dirty="0"/>
              <a:t> </a:t>
            </a:r>
            <a:r>
              <a:rPr lang="bg-BG" dirty="0"/>
              <a:t>ВИСОКА ПРОИЗВОДИТЕЛНОСТ</a:t>
            </a:r>
            <a:r>
              <a:rPr lang="en-US" dirty="0"/>
              <a:t>. </a:t>
            </a:r>
            <a:r>
              <a:rPr lang="bg-BG" dirty="0"/>
              <a:t>За целта, разполагаме с множество</a:t>
            </a:r>
            <a:r>
              <a:rPr lang="en-US" dirty="0"/>
              <a:t> </a:t>
            </a:r>
            <a:r>
              <a:rPr lang="bg-BG" dirty="0" err="1"/>
              <a:t>Техинки</a:t>
            </a:r>
            <a:r>
              <a:rPr lang="bg-BG" dirty="0"/>
              <a:t>, в т.ч.</a:t>
            </a:r>
            <a:r>
              <a:rPr lang="en-US" dirty="0"/>
              <a:t> </a:t>
            </a:r>
            <a:r>
              <a:rPr lang="bg-BG" dirty="0"/>
              <a:t>Кеширане на </a:t>
            </a:r>
            <a:r>
              <a:rPr lang="en-US" dirty="0"/>
              <a:t>Web Server</a:t>
            </a:r>
            <a:r>
              <a:rPr lang="bg-BG" dirty="0"/>
              <a:t>-а (</a:t>
            </a:r>
            <a:r>
              <a:rPr lang="en-US" dirty="0"/>
              <a:t>Web Server Caching), </a:t>
            </a:r>
            <a:r>
              <a:rPr lang="bg-BG" dirty="0"/>
              <a:t>използване на </a:t>
            </a:r>
            <a:r>
              <a:rPr lang="en-US" dirty="0" err="1">
                <a:hlinkClick r:id="rId5"/>
              </a:rPr>
              <a:t>Gzip</a:t>
            </a:r>
            <a:r>
              <a:rPr lang="en-US" dirty="0">
                <a:hlinkClick r:id="rId5"/>
              </a:rPr>
              <a:t> </a:t>
            </a:r>
            <a:r>
              <a:rPr lang="bg-BG" dirty="0">
                <a:hlinkClick r:id="rId5"/>
              </a:rPr>
              <a:t>Компресия</a:t>
            </a:r>
            <a:r>
              <a:rPr lang="en-US" dirty="0"/>
              <a:t> </a:t>
            </a:r>
            <a:r>
              <a:rPr lang="bg-BG" dirty="0"/>
              <a:t>(</a:t>
            </a:r>
            <a:r>
              <a:rPr lang="en-US" dirty="0" err="1">
                <a:hlinkClick r:id="rId6"/>
              </a:rPr>
              <a:t>Gzip</a:t>
            </a:r>
            <a:r>
              <a:rPr lang="en-US" dirty="0">
                <a:hlinkClick r:id="rId6"/>
              </a:rPr>
              <a:t> Compression</a:t>
            </a:r>
            <a:r>
              <a:rPr lang="bg-BG" dirty="0"/>
              <a:t>)</a:t>
            </a:r>
            <a:r>
              <a:rPr lang="en-US" dirty="0"/>
              <a:t> </a:t>
            </a:r>
            <a:r>
              <a:rPr lang="bg-BG" dirty="0"/>
              <a:t>и Указване на</a:t>
            </a:r>
            <a:r>
              <a:rPr lang="en-US" dirty="0"/>
              <a:t> </a:t>
            </a:r>
            <a:r>
              <a:rPr lang="en-US" dirty="0">
                <a:hlinkClick r:id="rId7"/>
              </a:rPr>
              <a:t>Cache Header</a:t>
            </a:r>
            <a:r>
              <a:rPr lang="bg-BG" dirty="0"/>
              <a:t>-и, което</a:t>
            </a:r>
            <a:r>
              <a:rPr lang="en-US" dirty="0"/>
              <a:t> </a:t>
            </a:r>
            <a:r>
              <a:rPr lang="bg-BG" dirty="0"/>
              <a:t>намалява Натоварването</a:t>
            </a:r>
            <a:r>
              <a:rPr lang="en-US" dirty="0"/>
              <a:t> </a:t>
            </a:r>
            <a:r>
              <a:rPr lang="bg-BG" dirty="0"/>
              <a:t>за един Посетител (</a:t>
            </a:r>
            <a:r>
              <a:rPr lang="en-US" dirty="0"/>
              <a:t>Load per Visitor</a:t>
            </a:r>
            <a:r>
              <a:rPr lang="bg-BG" dirty="0"/>
              <a:t>)</a:t>
            </a:r>
            <a:r>
              <a:rPr lang="en-US" dirty="0"/>
              <a:t>. </a:t>
            </a:r>
            <a:r>
              <a:rPr lang="bg-BG" dirty="0"/>
              <a:t>Препоръчва се да проведем Търсене на Оптимизации за конкретния наш </a:t>
            </a:r>
            <a:r>
              <a:rPr lang="en-US" dirty="0"/>
              <a:t>Web Server (</a:t>
            </a:r>
            <a:r>
              <a:rPr lang="bg-BG" dirty="0"/>
              <a:t>например, за повече информация за:</a:t>
            </a:r>
            <a:r>
              <a:rPr lang="en-US" dirty="0"/>
              <a:t> "apache optimization”). </a:t>
            </a:r>
            <a:r>
              <a:rPr lang="bg-BG" dirty="0"/>
              <a:t>(за разликите между</a:t>
            </a:r>
            <a:r>
              <a:rPr lang="en-US" dirty="0"/>
              <a:t> Apache </a:t>
            </a:r>
            <a:r>
              <a:rPr lang="bg-BG" dirty="0"/>
              <a:t>и</a:t>
            </a:r>
            <a:r>
              <a:rPr lang="en-US" dirty="0"/>
              <a:t> Nginx</a:t>
            </a:r>
            <a:r>
              <a:rPr lang="bg-BG" dirty="0"/>
              <a:t>, вж. </a:t>
            </a:r>
            <a:r>
              <a:rPr lang="bg-BG" dirty="0">
                <a:hlinkClick r:id="rId8"/>
              </a:rPr>
              <a:t>тук</a:t>
            </a:r>
            <a:r>
              <a:rPr lang="bg-BG" dirty="0"/>
              <a:t> или </a:t>
            </a:r>
            <a:r>
              <a:rPr lang="bg-BG" dirty="0">
                <a:hlinkClick r:id="rId9"/>
              </a:rPr>
              <a:t>тук</a:t>
            </a:r>
            <a:r>
              <a:rPr lang="bg-BG" dirty="0"/>
              <a:t>)</a:t>
            </a:r>
            <a:endParaRPr lang="en-US" dirty="0"/>
          </a:p>
          <a:p>
            <a:pPr marL="0" indent="0">
              <a:buNone/>
            </a:pPr>
            <a:r>
              <a:rPr lang="en-US" b="1" dirty="0">
                <a:solidFill>
                  <a:srgbClr val="EF7F1A"/>
                </a:solidFill>
              </a:rPr>
              <a:t>PHP</a:t>
            </a:r>
            <a:r>
              <a:rPr lang="en-US" dirty="0"/>
              <a:t>: </a:t>
            </a:r>
            <a:r>
              <a:rPr lang="bg-BG" dirty="0"/>
              <a:t>Налице са множество</a:t>
            </a:r>
            <a:r>
              <a:rPr lang="en-US" dirty="0"/>
              <a:t> </a:t>
            </a:r>
            <a:r>
              <a:rPr lang="en-US" u="sng" dirty="0">
                <a:hlinkClick r:id="rId10"/>
              </a:rPr>
              <a:t>PHP accelerators</a:t>
            </a:r>
            <a:r>
              <a:rPr lang="bg-BG" dirty="0"/>
              <a:t>, с чиято помощ можем радикално да подобрим Производителността на нашите</a:t>
            </a:r>
            <a:r>
              <a:rPr lang="en-US" dirty="0"/>
              <a:t> PHP </a:t>
            </a:r>
            <a:r>
              <a:rPr lang="bg-BG" dirty="0"/>
              <a:t>Файлове</a:t>
            </a:r>
            <a:r>
              <a:rPr lang="en-US" dirty="0"/>
              <a:t>. </a:t>
            </a:r>
            <a:r>
              <a:rPr lang="bg-BG" dirty="0"/>
              <a:t>Същото ще повлияе всички</a:t>
            </a:r>
            <a:r>
              <a:rPr lang="en-US" dirty="0"/>
              <a:t> PHP </a:t>
            </a:r>
            <a:r>
              <a:rPr lang="bg-BG" dirty="0"/>
              <a:t>Файлове, а не само нашата</a:t>
            </a:r>
            <a:r>
              <a:rPr lang="en-US" dirty="0"/>
              <a:t> WordPress </a:t>
            </a:r>
            <a:r>
              <a:rPr lang="bg-BG" dirty="0"/>
              <a:t>Инсталация</a:t>
            </a:r>
            <a:r>
              <a:rPr lang="en-US" dirty="0"/>
              <a:t>. </a:t>
            </a:r>
            <a:r>
              <a:rPr lang="bg-BG" dirty="0"/>
              <a:t>Провеждаме Търсене на повече информация за </a:t>
            </a:r>
            <a:r>
              <a:rPr lang="en-US" dirty="0"/>
              <a:t>PHP optimization</a:t>
            </a:r>
            <a:r>
              <a:rPr lang="bg-BG" dirty="0"/>
              <a:t>, например, на:</a:t>
            </a:r>
            <a:r>
              <a:rPr lang="en-US" dirty="0"/>
              <a:t> </a:t>
            </a:r>
            <a:r>
              <a:rPr lang="en-US" u="sng" dirty="0">
                <a:hlinkClick r:id="rId11"/>
              </a:rPr>
              <a:t>APC</a:t>
            </a:r>
            <a:r>
              <a:rPr lang="en-US" dirty="0"/>
              <a:t>. </a:t>
            </a:r>
            <a:r>
              <a:rPr lang="bg-BG" dirty="0"/>
              <a:t>Считано от </a:t>
            </a:r>
            <a:r>
              <a:rPr lang="en-US" dirty="0"/>
              <a:t>PHP 5.5, </a:t>
            </a:r>
            <a:r>
              <a:rPr lang="bg-BG" dirty="0" err="1"/>
              <a:t>Кеширащата</a:t>
            </a:r>
            <a:r>
              <a:rPr lang="bg-BG" dirty="0"/>
              <a:t> машина </a:t>
            </a:r>
            <a:r>
              <a:rPr lang="en-US" u="sng" dirty="0" err="1">
                <a:hlinkClick r:id="rId8"/>
              </a:rPr>
              <a:t>OPcache</a:t>
            </a:r>
            <a:r>
              <a:rPr lang="en-US" dirty="0"/>
              <a:t> </a:t>
            </a:r>
            <a:r>
              <a:rPr lang="bg-BG" dirty="0"/>
              <a:t>е вградена в</a:t>
            </a:r>
            <a:r>
              <a:rPr lang="en-US" dirty="0"/>
              <a:t> PHP</a:t>
            </a:r>
            <a:r>
              <a:rPr lang="bg-BG" dirty="0"/>
              <a:t> (вж. </a:t>
            </a:r>
            <a:r>
              <a:rPr lang="bg-BG" dirty="0">
                <a:hlinkClick r:id="rId12"/>
              </a:rPr>
              <a:t>тук</a:t>
            </a:r>
            <a:r>
              <a:rPr lang="bg-BG" dirty="0"/>
              <a:t>)</a:t>
            </a:r>
            <a:r>
              <a:rPr lang="en-US" dirty="0"/>
              <a:t>.</a:t>
            </a:r>
          </a:p>
          <a:p>
            <a:pPr marL="0" indent="0">
              <a:buNone/>
            </a:pPr>
            <a:r>
              <a:rPr lang="en-US" b="1" dirty="0">
                <a:solidFill>
                  <a:srgbClr val="EF7F1A"/>
                </a:solidFill>
              </a:rPr>
              <a:t>MySQL</a:t>
            </a:r>
            <a:r>
              <a:rPr lang="en-US" dirty="0"/>
              <a:t>: MySQL </a:t>
            </a:r>
            <a:r>
              <a:rPr lang="bg-BG" dirty="0"/>
              <a:t>Оптимизацията</a:t>
            </a:r>
            <a:r>
              <a:rPr lang="en-US" dirty="0"/>
              <a:t> </a:t>
            </a:r>
            <a:r>
              <a:rPr lang="bg-BG" dirty="0"/>
              <a:t>е своего рода „черна магия“</a:t>
            </a:r>
            <a:r>
              <a:rPr lang="en-US" dirty="0"/>
              <a:t>. </a:t>
            </a:r>
            <a:r>
              <a:rPr lang="bg-BG" dirty="0"/>
              <a:t>Няколко незначителни промени в Настройките на Кеша на Заявките</a:t>
            </a:r>
            <a:r>
              <a:rPr lang="en-US" dirty="0"/>
              <a:t> </a:t>
            </a:r>
            <a:r>
              <a:rPr lang="bg-BG" dirty="0"/>
              <a:t>(за </a:t>
            </a:r>
            <a:r>
              <a:rPr lang="en-US" dirty="0"/>
              <a:t>Query Cache</a:t>
            </a:r>
            <a:r>
              <a:rPr lang="bg-BG" dirty="0"/>
              <a:t>, вж. </a:t>
            </a:r>
            <a:r>
              <a:rPr lang="bg-BG" dirty="0">
                <a:hlinkClick r:id="rId13"/>
              </a:rPr>
              <a:t>тук</a:t>
            </a:r>
            <a:r>
              <a:rPr lang="bg-BG" dirty="0"/>
              <a:t>),</a:t>
            </a:r>
            <a:r>
              <a:rPr lang="en-US" dirty="0"/>
              <a:t> </a:t>
            </a:r>
            <a:r>
              <a:rPr lang="bg-BG" dirty="0"/>
              <a:t>може да окажат</a:t>
            </a:r>
            <a:r>
              <a:rPr lang="en-US" dirty="0"/>
              <a:t> </a:t>
            </a:r>
            <a:r>
              <a:rPr lang="bg-BG" dirty="0"/>
              <a:t>драматичен ефект върху Производителността на</a:t>
            </a:r>
            <a:r>
              <a:rPr lang="en-US" dirty="0"/>
              <a:t> WordPress</a:t>
            </a:r>
            <a:r>
              <a:rPr lang="bg-BG" dirty="0"/>
              <a:t>,</a:t>
            </a:r>
            <a:r>
              <a:rPr lang="en-US" dirty="0"/>
              <a:t> </a:t>
            </a:r>
            <a:r>
              <a:rPr lang="bg-BG" dirty="0"/>
              <a:t>защото</a:t>
            </a:r>
            <a:r>
              <a:rPr lang="en-US" dirty="0"/>
              <a:t> WordPress </a:t>
            </a:r>
            <a:r>
              <a:rPr lang="bg-BG" dirty="0"/>
              <a:t>повтаря</a:t>
            </a:r>
            <a:r>
              <a:rPr lang="en-US" dirty="0"/>
              <a:t> </a:t>
            </a:r>
            <a:r>
              <a:rPr lang="bg-BG" dirty="0"/>
              <a:t>множество Заявки</a:t>
            </a:r>
            <a:r>
              <a:rPr lang="en-US" dirty="0"/>
              <a:t> </a:t>
            </a:r>
            <a:r>
              <a:rPr lang="bg-BG" dirty="0"/>
              <a:t>(</a:t>
            </a:r>
            <a:r>
              <a:rPr lang="en-US" dirty="0"/>
              <a:t>Queries</a:t>
            </a:r>
            <a:r>
              <a:rPr lang="bg-BG" dirty="0"/>
              <a:t>)</a:t>
            </a:r>
            <a:r>
              <a:rPr lang="en-US" dirty="0"/>
              <a:t> </a:t>
            </a:r>
            <a:r>
              <a:rPr lang="bg-BG" dirty="0"/>
              <a:t>при всяко Обръщение</a:t>
            </a:r>
            <a:r>
              <a:rPr lang="en-US" dirty="0"/>
              <a:t> </a:t>
            </a:r>
            <a:r>
              <a:rPr lang="bg-BG" dirty="0"/>
              <a:t>(</a:t>
            </a:r>
            <a:r>
              <a:rPr lang="en-US" dirty="0"/>
              <a:t>Request</a:t>
            </a:r>
            <a:r>
              <a:rPr lang="bg-BG" dirty="0"/>
              <a:t>)</a:t>
            </a:r>
            <a:r>
              <a:rPr lang="en-US" dirty="0"/>
              <a:t>. </a:t>
            </a:r>
            <a:r>
              <a:rPr lang="bg-BG" dirty="0"/>
              <a:t>Всеки сам</a:t>
            </a:r>
            <a:r>
              <a:rPr lang="en-US" dirty="0"/>
              <a:t> </a:t>
            </a:r>
            <a:r>
              <a:rPr lang="bg-BG" dirty="0"/>
              <a:t>трябва да търси насоки за </a:t>
            </a:r>
            <a:r>
              <a:rPr lang="en-US" dirty="0" err="1"/>
              <a:t>myqsl</a:t>
            </a:r>
            <a:r>
              <a:rPr lang="en-US" dirty="0"/>
              <a:t> optimization.</a:t>
            </a:r>
          </a:p>
          <a:p>
            <a:pPr marL="0" indent="0">
              <a:buNone/>
            </a:pPr>
            <a:r>
              <a:rPr lang="bg-BG" dirty="0"/>
              <a:t>Великолепен пример как</a:t>
            </a:r>
            <a:r>
              <a:rPr lang="en-US" dirty="0"/>
              <a:t> WordPress </a:t>
            </a:r>
            <a:r>
              <a:rPr lang="bg-BG" dirty="0"/>
              <a:t>е Оптимизиран,</a:t>
            </a:r>
            <a:r>
              <a:rPr lang="en-US" dirty="0"/>
              <a:t> </a:t>
            </a:r>
            <a:r>
              <a:rPr lang="bg-BG" dirty="0"/>
              <a:t>бе представен от</a:t>
            </a:r>
            <a:r>
              <a:rPr lang="en-US" dirty="0"/>
              <a:t> </a:t>
            </a:r>
            <a:r>
              <a:rPr lang="en-US" dirty="0" err="1">
                <a:hlinkClick r:id="rId14"/>
              </a:rPr>
              <a:t>Iliya</a:t>
            </a:r>
            <a:r>
              <a:rPr lang="en-US" dirty="0">
                <a:hlinkClick r:id="rId14"/>
              </a:rPr>
              <a:t> </a:t>
            </a:r>
            <a:r>
              <a:rPr lang="en-US" dirty="0" err="1">
                <a:hlinkClick r:id="rId14"/>
              </a:rPr>
              <a:t>Polihronov</a:t>
            </a:r>
            <a:r>
              <a:rPr lang="en-US" dirty="0"/>
              <a:t> </a:t>
            </a:r>
            <a:r>
              <a:rPr lang="bg-BG" dirty="0"/>
              <a:t>на</a:t>
            </a:r>
            <a:r>
              <a:rPr lang="en-US" dirty="0"/>
              <a:t> </a:t>
            </a:r>
            <a:r>
              <a:rPr lang="en-US" dirty="0" err="1"/>
              <a:t>WordCamp</a:t>
            </a:r>
            <a:r>
              <a:rPr lang="en-US" dirty="0"/>
              <a:t> San Francisco 2012. </a:t>
            </a:r>
            <a:r>
              <a:rPr lang="en-US" dirty="0" err="1"/>
              <a:t>Iliya</a:t>
            </a:r>
            <a:r>
              <a:rPr lang="en-US" dirty="0"/>
              <a:t>, </a:t>
            </a:r>
            <a:r>
              <a:rPr lang="bg-BG" dirty="0"/>
              <a:t>наред с всичко друго</a:t>
            </a:r>
            <a:r>
              <a:rPr lang="en-US" dirty="0"/>
              <a:t>, </a:t>
            </a:r>
            <a:r>
              <a:rPr lang="bg-BG" dirty="0"/>
              <a:t>представя</a:t>
            </a:r>
            <a:r>
              <a:rPr lang="en-US" dirty="0"/>
              <a:t> Server Optimization </a:t>
            </a:r>
            <a:r>
              <a:rPr lang="bg-BG" dirty="0"/>
              <a:t>за</a:t>
            </a:r>
            <a:r>
              <a:rPr lang="en-US" dirty="0"/>
              <a:t> WordPress.com. </a:t>
            </a:r>
            <a:r>
              <a:rPr lang="bg-BG" dirty="0"/>
              <a:t>С кратко негово</a:t>
            </a:r>
            <a:r>
              <a:rPr lang="en-US" dirty="0"/>
              <a:t> </a:t>
            </a:r>
            <a:r>
              <a:rPr lang="bg-BG" dirty="0"/>
              <a:t>Представяне</a:t>
            </a:r>
            <a:r>
              <a:rPr lang="en-US" dirty="0"/>
              <a:t> </a:t>
            </a:r>
            <a:r>
              <a:rPr lang="bg-BG" dirty="0"/>
              <a:t>можем да се запознаем на Адрес</a:t>
            </a:r>
            <a:r>
              <a:rPr lang="en-US" dirty="0"/>
              <a:t>:</a:t>
            </a:r>
            <a:r>
              <a:rPr lang="bg-BG" dirty="0"/>
              <a:t> </a:t>
            </a:r>
            <a:r>
              <a:rPr lang="en-US" u="sng" dirty="0">
                <a:hlinkClick r:id="rId15"/>
              </a:rPr>
              <a:t>http://wordpress.tv/2012/09/01/iliya-polihronov-high-performance-wordpress/</a:t>
            </a:r>
            <a:endParaRPr lang="en-US" dirty="0"/>
          </a:p>
        </p:txBody>
      </p:sp>
      <p:sp>
        <p:nvSpPr>
          <p:cNvPr id="11" name="Slide Number Placeholder 4">
            <a:extLst>
              <a:ext uri="{FF2B5EF4-FFF2-40B4-BE49-F238E27FC236}">
                <a16:creationId xmlns:a16="http://schemas.microsoft.com/office/drawing/2014/main" id="{23D072CB-D144-4A32-A160-0BD6354DCDF4}"/>
              </a:ext>
            </a:extLst>
          </p:cNvPr>
          <p:cNvSpPr>
            <a:spLocks noGrp="1"/>
          </p:cNvSpPr>
          <p:nvPr>
            <p:ph type="sldNum" sz="quarter" idx="12"/>
          </p:nvPr>
        </p:nvSpPr>
        <p:spPr/>
        <p:txBody>
          <a:bodyPr/>
          <a:lstStyle/>
          <a:p>
            <a:r>
              <a:rPr lang="bg-BG" dirty="0"/>
              <a:t>Стр. </a:t>
            </a:r>
            <a:fld id="{71734E5D-357F-4193-8BCE-89C0C4C454A4}" type="slidenum">
              <a:rPr lang="en-US" smtClean="0"/>
              <a:t>6</a:t>
            </a:fld>
            <a:r>
              <a:rPr lang="bg-BG" dirty="0"/>
              <a:t> от 5</a:t>
            </a:r>
            <a:endParaRPr lang="en-US" dirty="0"/>
          </a:p>
        </p:txBody>
      </p:sp>
      <p:pic>
        <p:nvPicPr>
          <p:cNvPr id="7" name="Picture 3">
            <a:extLst>
              <a:ext uri="{FF2B5EF4-FFF2-40B4-BE49-F238E27FC236}">
                <a16:creationId xmlns:a16="http://schemas.microsoft.com/office/drawing/2014/main" id="{6E9EEE30-AA5E-4DDB-BCC8-21EFDACE391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Date Placeholder 3">
            <a:extLst>
              <a:ext uri="{FF2B5EF4-FFF2-40B4-BE49-F238E27FC236}">
                <a16:creationId xmlns:a16="http://schemas.microsoft.com/office/drawing/2014/main" id="{960D225B-4C55-4BB6-96A3-58EA131E82C8}"/>
              </a:ext>
            </a:extLst>
          </p:cNvPr>
          <p:cNvSpPr txBox="1">
            <a:spLocks/>
          </p:cNvSpPr>
          <p:nvPr/>
        </p:nvSpPr>
        <p:spPr>
          <a:xfrm>
            <a:off x="152400" y="64008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1.3.2019 г.</a:t>
            </a:fld>
            <a:endParaRPr lang="en-US" dirty="0"/>
          </a:p>
        </p:txBody>
      </p:sp>
      <p:sp>
        <p:nvSpPr>
          <p:cNvPr id="12" name="Title 1">
            <a:extLst>
              <a:ext uri="{FF2B5EF4-FFF2-40B4-BE49-F238E27FC236}">
                <a16:creationId xmlns:a16="http://schemas.microsoft.com/office/drawing/2014/main" id="{D8F65864-D5AB-4C76-AB90-0CF813E9C11D}"/>
              </a:ext>
            </a:extLst>
          </p:cNvPr>
          <p:cNvSpPr txBox="1">
            <a:spLocks/>
          </p:cNvSpPr>
          <p:nvPr/>
        </p:nvSpPr>
        <p:spPr>
          <a:xfrm>
            <a:off x="457200" y="304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EF7F1A"/>
                </a:solidFill>
              </a:rPr>
              <a:t>WordPress Optimization/Server Optimization</a:t>
            </a:r>
            <a:endParaRPr lang="en-US" sz="3200" dirty="0">
              <a:solidFill>
                <a:srgbClr val="EF7F1A"/>
              </a:solidFill>
            </a:endParaRPr>
          </a:p>
        </p:txBody>
      </p:sp>
    </p:spTree>
    <p:extLst>
      <p:ext uri="{BB962C8B-B14F-4D97-AF65-F5344CB8AC3E}">
        <p14:creationId xmlns:p14="http://schemas.microsoft.com/office/powerpoint/2010/main" val="59785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6AC5A306-B332-4F17-AA20-39E9172B22F7}"/>
              </a:ext>
            </a:extLst>
          </p:cNvPr>
          <p:cNvPicPr>
            <a:picLocks noChangeAspect="1"/>
          </p:cNvPicPr>
          <p:nvPr/>
        </p:nvPicPr>
        <p:blipFill>
          <a:blip r:embed="rId4"/>
          <a:stretch>
            <a:fillRect/>
          </a:stretch>
        </p:blipFill>
        <p:spPr>
          <a:xfrm>
            <a:off x="0" y="438686"/>
            <a:ext cx="9144000" cy="598062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2" name="Title 1"/>
          <p:cNvSpPr>
            <a:spLocks noGrp="1"/>
          </p:cNvSpPr>
          <p:nvPr>
            <p:ph type="title"/>
          </p:nvPr>
        </p:nvSpPr>
        <p:spPr>
          <a:xfrm>
            <a:off x="304800" y="-30162"/>
            <a:ext cx="7467600" cy="563562"/>
          </a:xfrm>
        </p:spPr>
        <p:txBody>
          <a:bodyPr>
            <a:norm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   </a:t>
            </a:r>
            <a:r>
              <a:rPr lang="bg-BG" sz="2800" cap="small" spc="150" dirty="0">
                <a:ea typeface="Verdana" panose="020B0604030504040204" pitchFamily="34" charset="0"/>
                <a:cs typeface="Verdana" panose="020B0604030504040204" pitchFamily="34" charset="0"/>
              </a:rPr>
              <a:t>Защо </a:t>
            </a:r>
            <a:r>
              <a:rPr lang="en-US" sz="2800" cap="small" spc="150" dirty="0">
                <a:ea typeface="Verdana" panose="020B0604030504040204" pitchFamily="34" charset="0"/>
                <a:cs typeface="Verdana" panose="020B0604030504040204" pitchFamily="34" charset="0"/>
              </a:rPr>
              <a:t>WordPress?</a:t>
            </a:r>
          </a:p>
        </p:txBody>
      </p:sp>
      <p:pic>
        <p:nvPicPr>
          <p:cNvPr id="6" name="Content Placeholder 5"/>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25879" y="6096001"/>
            <a:ext cx="9169879" cy="762000"/>
          </a:xfrm>
        </p:spPr>
      </p:pic>
      <p:sp>
        <p:nvSpPr>
          <p:cNvPr id="5" name="Slide Number Placeholder 4"/>
          <p:cNvSpPr>
            <a:spLocks noGrp="1"/>
          </p:cNvSpPr>
          <p:nvPr>
            <p:ph type="sldNum" sz="quarter" idx="12"/>
          </p:nvPr>
        </p:nvSpPr>
        <p:spPr>
          <a:xfrm>
            <a:off x="8610600" y="6356350"/>
            <a:ext cx="381000"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7</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Подзаглавие 2"/>
          <p:cNvSpPr>
            <a:spLocks/>
          </p:cNvSpPr>
          <p:nvPr/>
        </p:nvSpPr>
        <p:spPr bwMode="auto">
          <a:xfrm>
            <a:off x="2895600" y="1600200"/>
            <a:ext cx="3276599" cy="504825"/>
          </a:xfrm>
          <a:prstGeom prst="rect">
            <a:avLst/>
          </a:prstGeom>
          <a:noFill/>
          <a:ln w="9525">
            <a:noFill/>
            <a:miter lim="800000"/>
            <a:headEnd/>
            <a:tailEnd/>
          </a:ln>
        </p:spPr>
        <p:txBody>
          <a:bodyPr/>
          <a:lstStyle/>
          <a:p>
            <a:pPr algn="just">
              <a:spcBef>
                <a:spcPct val="20000"/>
              </a:spcBef>
              <a:buFont typeface="Arial" charset="0"/>
              <a:buNone/>
            </a:pPr>
            <a:r>
              <a:rPr lang="bg-BG" sz="3200" dirty="0">
                <a:latin typeface="Verdana" panose="020B0604030504040204" pitchFamily="34" charset="0"/>
                <a:ea typeface="Verdana" panose="020B0604030504040204" pitchFamily="34" charset="0"/>
                <a:cs typeface="Verdana" panose="020B0604030504040204" pitchFamily="34" charset="0"/>
              </a:rPr>
              <a:t>Какво целим?</a:t>
            </a:r>
          </a:p>
        </p:txBody>
      </p:sp>
      <p:sp>
        <p:nvSpPr>
          <p:cNvPr id="13" name="Подзаглавие 2"/>
          <p:cNvSpPr>
            <a:spLocks/>
          </p:cNvSpPr>
          <p:nvPr/>
        </p:nvSpPr>
        <p:spPr bwMode="auto">
          <a:xfrm>
            <a:off x="609600" y="1066800"/>
            <a:ext cx="8305800" cy="1943100"/>
          </a:xfrm>
          <a:prstGeom prst="rect">
            <a:avLst/>
          </a:prstGeom>
          <a:noFill/>
          <a:ln w="9525">
            <a:noFill/>
            <a:miter lim="800000"/>
            <a:headEnd/>
            <a:tailEnd/>
          </a:ln>
        </p:spPr>
        <p:txBody>
          <a:bodyPr/>
          <a:lstStyle/>
          <a:p>
            <a:pPr marL="800100" lvl="1" indent="-342900" algn="just">
              <a:spcBef>
                <a:spcPct val="20000"/>
              </a:spcBef>
              <a:buClr>
                <a:srgbClr val="DA8200"/>
              </a:buClr>
              <a:buFont typeface="Wingdings" panose="05000000000000000000" pitchFamily="2" charset="2"/>
              <a:buChar char="q"/>
              <a:tabLst>
                <a:tab pos="1168400" algn="l"/>
              </a:tabLst>
            </a:pPr>
            <a:r>
              <a:rPr lang="bg-BG" sz="2200" dirty="0">
                <a:latin typeface="Verdana" panose="020B0604030504040204" pitchFamily="34" charset="0"/>
                <a:ea typeface="Verdana" panose="020B0604030504040204" pitchFamily="34" charset="0"/>
                <a:cs typeface="Verdana" panose="020B0604030504040204" pitchFamily="34" charset="0"/>
              </a:rPr>
              <a:t>Най-широко използваният </a:t>
            </a:r>
            <a:r>
              <a:rPr lang="en-US" sz="2200" dirty="0">
                <a:latin typeface="Verdana" panose="020B0604030504040204" pitchFamily="34" charset="0"/>
                <a:ea typeface="Verdana" panose="020B0604030504040204" pitchFamily="34" charset="0"/>
                <a:cs typeface="Verdana" panose="020B0604030504040204" pitchFamily="34" charset="0"/>
              </a:rPr>
              <a:t>Self-Hosted </a:t>
            </a:r>
            <a:r>
              <a:rPr lang="bg-BG" sz="2200" dirty="0">
                <a:latin typeface="Verdana" panose="020B0604030504040204" pitchFamily="34" charset="0"/>
                <a:ea typeface="Verdana" panose="020B0604030504040204" pitchFamily="34" charset="0"/>
                <a:cs typeface="Verdana" panose="020B0604030504040204" pitchFamily="34" charset="0"/>
              </a:rPr>
              <a:t>софтуер към настоящия момент. </a:t>
            </a:r>
            <a:r>
              <a:rPr lang="en-US" sz="2200" dirty="0">
                <a:latin typeface="Verdana" panose="020B0604030504040204" pitchFamily="34" charset="0"/>
                <a:ea typeface="Verdana" panose="020B0604030504040204" pitchFamily="34" charset="0"/>
                <a:cs typeface="Verdana" panose="020B0604030504040204" pitchFamily="34" charset="0"/>
              </a:rPr>
              <a:t>Open-Source </a:t>
            </a:r>
            <a:r>
              <a:rPr lang="bg-BG" sz="2200" dirty="0">
                <a:latin typeface="Verdana" panose="020B0604030504040204" pitchFamily="34" charset="0"/>
                <a:ea typeface="Verdana" panose="020B0604030504040204" pitchFamily="34" charset="0"/>
                <a:cs typeface="Verdana" panose="020B0604030504040204" pitchFamily="34" charset="0"/>
              </a:rPr>
              <a:t>Проект, лицензиран съгласно </a:t>
            </a:r>
            <a:r>
              <a:rPr lang="en-US" sz="2200" dirty="0">
                <a:latin typeface="Verdana" panose="020B0604030504040204" pitchFamily="34" charset="0"/>
                <a:ea typeface="Verdana" panose="020B0604030504040204" pitchFamily="34" charset="0"/>
                <a:cs typeface="Verdana" panose="020B0604030504040204" pitchFamily="34" charset="0"/>
              </a:rPr>
              <a:t>GPL.</a:t>
            </a:r>
            <a:endParaRPr lang="bg-BG"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r>
              <a:rPr lang="bg-BG" sz="2200" dirty="0">
                <a:latin typeface="Verdana" panose="020B0604030504040204" pitchFamily="34" charset="0"/>
                <a:ea typeface="Verdana" panose="020B0604030504040204" pitchFamily="34" charset="0"/>
                <a:cs typeface="Verdana" panose="020B0604030504040204" pitchFamily="34" charset="0"/>
              </a:rPr>
              <a:t>Изграден въз основа </a:t>
            </a:r>
            <a:r>
              <a:rPr lang="en-US" sz="2200" dirty="0">
                <a:latin typeface="Verdana" panose="020B0604030504040204" pitchFamily="34" charset="0"/>
                <a:ea typeface="Verdana" panose="020B0604030504040204" pitchFamily="34" charset="0"/>
                <a:cs typeface="Verdana" panose="020B0604030504040204" pitchFamily="34" charset="0"/>
              </a:rPr>
              <a:t>MySQL </a:t>
            </a:r>
            <a:r>
              <a:rPr lang="bg-BG" sz="2200" dirty="0">
                <a:latin typeface="Verdana" panose="020B0604030504040204" pitchFamily="34" charset="0"/>
                <a:ea typeface="Verdana" panose="020B0604030504040204" pitchFamily="34" charset="0"/>
                <a:cs typeface="Verdana" panose="020B0604030504040204" pitchFamily="34" charset="0"/>
              </a:rPr>
              <a:t>База-данни и Програмен език </a:t>
            </a:r>
            <a:r>
              <a:rPr lang="en-US" sz="2200" dirty="0">
                <a:latin typeface="Verdana" panose="020B0604030504040204" pitchFamily="34" charset="0"/>
                <a:ea typeface="Verdana" panose="020B0604030504040204" pitchFamily="34" charset="0"/>
                <a:cs typeface="Verdana" panose="020B0604030504040204" pitchFamily="34" charset="0"/>
              </a:rPr>
              <a:t>PHP</a:t>
            </a:r>
            <a:r>
              <a:rPr lang="bg-BG" sz="2200" dirty="0">
                <a:latin typeface="Verdana" panose="020B0604030504040204" pitchFamily="34" charset="0"/>
                <a:ea typeface="Verdana" panose="020B0604030504040204" pitchFamily="34" charset="0"/>
                <a:cs typeface="Verdana" panose="020B0604030504040204" pitchFamily="34" charset="0"/>
              </a:rPr>
              <a:t>.</a:t>
            </a:r>
          </a:p>
        </p:txBody>
      </p:sp>
      <p:sp>
        <p:nvSpPr>
          <p:cNvPr id="12" name="Подзаглавие 2">
            <a:extLst>
              <a:ext uri="{FF2B5EF4-FFF2-40B4-BE49-F238E27FC236}">
                <a16:creationId xmlns:a16="http://schemas.microsoft.com/office/drawing/2014/main" id="{F636CD41-13D7-4997-87BA-280751F6B0B1}"/>
              </a:ext>
            </a:extLst>
          </p:cNvPr>
          <p:cNvSpPr>
            <a:spLocks/>
          </p:cNvSpPr>
          <p:nvPr/>
        </p:nvSpPr>
        <p:spPr bwMode="auto">
          <a:xfrm>
            <a:off x="609600" y="1066800"/>
            <a:ext cx="8305800" cy="1943100"/>
          </a:xfrm>
          <a:prstGeom prst="rect">
            <a:avLst/>
          </a:prstGeom>
          <a:noFill/>
          <a:ln w="9525">
            <a:noFill/>
            <a:miter lim="800000"/>
            <a:headEnd/>
            <a:tailEnd/>
          </a:ln>
        </p:spPr>
        <p:txBody>
          <a:bodyPr/>
          <a:lstStyle/>
          <a:p>
            <a:pPr marL="800100" lvl="1" indent="-342900" algn="just">
              <a:spcBef>
                <a:spcPct val="20000"/>
              </a:spcBef>
              <a:buClr>
                <a:srgbClr val="DA8200"/>
              </a:buClr>
              <a:buFont typeface="Wingdings" panose="05000000000000000000" pitchFamily="2" charset="2"/>
              <a:buChar char="q"/>
              <a:tabLst>
                <a:tab pos="1168400" algn="l"/>
              </a:tabLst>
            </a:pP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Най-широко използваният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Self-Hosted </a:t>
            </a: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софтуер към настоящия момент.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Open-Source </a:t>
            </a: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Проект, лицензиран съгласно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GPL.</a:t>
            </a:r>
            <a:endPar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Изграден въз основа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MySQL </a:t>
            </a: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База-данни и Програмен език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PHP</a:t>
            </a: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a:t>
            </a:r>
          </a:p>
        </p:txBody>
      </p:sp>
      <p:sp>
        <p:nvSpPr>
          <p:cNvPr id="14" name="Title 1">
            <a:extLst>
              <a:ext uri="{FF2B5EF4-FFF2-40B4-BE49-F238E27FC236}">
                <a16:creationId xmlns:a16="http://schemas.microsoft.com/office/drawing/2014/main" id="{C99DBEA5-D9EA-4C00-957F-3FA1FC8121BA}"/>
              </a:ext>
            </a:extLst>
          </p:cNvPr>
          <p:cNvSpPr txBox="1">
            <a:spLocks/>
          </p:cNvSpPr>
          <p:nvPr/>
        </p:nvSpPr>
        <p:spPr>
          <a:xfrm>
            <a:off x="304800" y="-30162"/>
            <a:ext cx="7467600" cy="5635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rgbClr val="FF3300"/>
                </a:solidFill>
                <a:ea typeface="Verdana" panose="020B0604030504040204" pitchFamily="34" charset="0"/>
                <a:cs typeface="Verdana" panose="020B0604030504040204" pitchFamily="34" charset="0"/>
              </a:rPr>
              <a:t>   </a:t>
            </a:r>
            <a:r>
              <a:rPr lang="bg-BG" sz="2800" cap="small" spc="150" dirty="0">
                <a:solidFill>
                  <a:srgbClr val="0000FF"/>
                </a:solidFill>
                <a:ea typeface="Verdana" panose="020B0604030504040204" pitchFamily="34" charset="0"/>
                <a:cs typeface="Verdana" panose="020B0604030504040204" pitchFamily="34" charset="0"/>
              </a:rPr>
              <a:t>Защо </a:t>
            </a:r>
            <a:r>
              <a:rPr lang="en-US" sz="2800" cap="small" spc="150" dirty="0">
                <a:solidFill>
                  <a:srgbClr val="0000FF"/>
                </a:solidFill>
                <a:ea typeface="Verdana" panose="020B0604030504040204" pitchFamily="34" charset="0"/>
                <a:cs typeface="Verdana" panose="020B0604030504040204" pitchFamily="34" charset="0"/>
              </a:rPr>
              <a:t>WordPress?</a:t>
            </a:r>
          </a:p>
        </p:txBody>
      </p:sp>
    </p:spTree>
    <p:extLst>
      <p:ext uri="{BB962C8B-B14F-4D97-AF65-F5344CB8AC3E}">
        <p14:creationId xmlns:p14="http://schemas.microsoft.com/office/powerpoint/2010/main" val="3546119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hlinkClick r:id="rId2"/>
            <a:extLst>
              <a:ext uri="{FF2B5EF4-FFF2-40B4-BE49-F238E27FC236}">
                <a16:creationId xmlns:a16="http://schemas.microsoft.com/office/drawing/2014/main" id="{1428644D-90A6-48FF-8A7C-F9880A60860A}"/>
              </a:ext>
            </a:extLst>
          </p:cNvPr>
          <p:cNvPicPr>
            <a:picLocks noChangeAspect="1"/>
          </p:cNvPicPr>
          <p:nvPr/>
        </p:nvPicPr>
        <p:blipFill>
          <a:blip r:embed="rId3"/>
          <a:stretch>
            <a:fillRect/>
          </a:stretch>
        </p:blipFill>
        <p:spPr>
          <a:xfrm>
            <a:off x="4724400" y="323851"/>
            <a:ext cx="3988279" cy="3206360"/>
          </a:xfrm>
          <a:prstGeom prst="rect">
            <a:avLst/>
          </a:prstGeom>
        </p:spPr>
      </p:pic>
      <p:pic>
        <p:nvPicPr>
          <p:cNvPr id="15" name="Content Placeholder 5">
            <a:extLst>
              <a:ext uri="{FF2B5EF4-FFF2-40B4-BE49-F238E27FC236}">
                <a16:creationId xmlns:a16="http://schemas.microsoft.com/office/drawing/2014/main" id="{85E70842-89A4-4814-AE84-69736F5A57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79" y="6096001"/>
            <a:ext cx="9169879" cy="755874"/>
          </a:xfrm>
          <a:prstGeom prst="rect">
            <a:avLst/>
          </a:prstGeom>
        </p:spPr>
      </p:pic>
      <p:pic>
        <p:nvPicPr>
          <p:cNvPr id="16" name="Content Placeholder 15">
            <a:extLst>
              <a:ext uri="{FF2B5EF4-FFF2-40B4-BE49-F238E27FC236}">
                <a16:creationId xmlns:a16="http://schemas.microsoft.com/office/drawing/2014/main" id="{91349EB9-F9ED-4C2A-ACC2-2835EB7985AF}"/>
              </a:ext>
            </a:extLst>
          </p:cNvPr>
          <p:cNvPicPr>
            <a:picLocks noGrp="1" noChangeAspect="1"/>
          </p:cNvPicPr>
          <p:nvPr>
            <p:ph sz="half" idx="1"/>
          </p:nvPr>
        </p:nvPicPr>
        <p:blipFill>
          <a:blip r:embed="rId5"/>
          <a:stretch>
            <a:fillRect/>
          </a:stretch>
        </p:blipFill>
        <p:spPr>
          <a:xfrm>
            <a:off x="2019525" y="3634581"/>
            <a:ext cx="913950" cy="457200"/>
          </a:xfrm>
          <a:prstGeom prst="rect">
            <a:avLst/>
          </a:prstGeom>
        </p:spPr>
      </p:pic>
      <p:pic>
        <p:nvPicPr>
          <p:cNvPr id="19" name="Content Placeholder 18">
            <a:hlinkClick r:id="rId2"/>
            <a:extLst>
              <a:ext uri="{FF2B5EF4-FFF2-40B4-BE49-F238E27FC236}">
                <a16:creationId xmlns:a16="http://schemas.microsoft.com/office/drawing/2014/main" id="{608196F0-E775-4FD2-A246-463B90C39890}"/>
              </a:ext>
            </a:extLst>
          </p:cNvPr>
          <p:cNvPicPr>
            <a:picLocks noGrp="1" noChangeAspect="1"/>
          </p:cNvPicPr>
          <p:nvPr>
            <p:ph sz="half" idx="2"/>
          </p:nvPr>
        </p:nvPicPr>
        <p:blipFill>
          <a:blip r:embed="rId6"/>
          <a:stretch>
            <a:fillRect/>
          </a:stretch>
        </p:blipFill>
        <p:spPr>
          <a:xfrm>
            <a:off x="4724400" y="1905000"/>
            <a:ext cx="4038600" cy="3995585"/>
          </a:xfrm>
          <a:prstGeom prst="rect">
            <a:avLst/>
          </a:prstGeom>
        </p:spPr>
      </p:pic>
      <p:sp>
        <p:nvSpPr>
          <p:cNvPr id="6" name="Slide Number Placeholder 5">
            <a:extLst>
              <a:ext uri="{FF2B5EF4-FFF2-40B4-BE49-F238E27FC236}">
                <a16:creationId xmlns:a16="http://schemas.microsoft.com/office/drawing/2014/main" id="{FC0189BA-DF3D-4B98-9FCC-45CB6A07E77F}"/>
              </a:ext>
            </a:extLst>
          </p:cNvPr>
          <p:cNvSpPr>
            <a:spLocks noGrp="1"/>
          </p:cNvSpPr>
          <p:nvPr>
            <p:ph type="sldNum" sz="quarter" idx="12"/>
          </p:nvPr>
        </p:nvSpPr>
        <p:spPr>
          <a:xfrm>
            <a:off x="6858000" y="6356350"/>
            <a:ext cx="2133600"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8</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itle 1">
            <a:extLst>
              <a:ext uri="{FF2B5EF4-FFF2-40B4-BE49-F238E27FC236}">
                <a16:creationId xmlns:a16="http://schemas.microsoft.com/office/drawing/2014/main" id="{0283F0CF-838B-4D7A-8C8D-A25D6B607C7B}"/>
              </a:ext>
            </a:extLst>
          </p:cNvPr>
          <p:cNvSpPr txBox="1">
            <a:spLocks/>
          </p:cNvSpPr>
          <p:nvPr/>
        </p:nvSpPr>
        <p:spPr>
          <a:xfrm>
            <a:off x="-1676400" y="609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bg-BG" sz="2200" b="1" dirty="0">
                <a:solidFill>
                  <a:srgbClr val="FF0000"/>
                </a:solidFill>
              </a:rPr>
              <a:t>Знакови </a:t>
            </a:r>
            <a:r>
              <a:rPr lang="en-US" sz="2200" b="1" dirty="0">
                <a:solidFill>
                  <a:srgbClr val="FF0000"/>
                </a:solidFill>
                <a:hlinkClick r:id="rId7"/>
              </a:rPr>
              <a:t>WordPress  </a:t>
            </a:r>
            <a:r>
              <a:rPr lang="bg-BG" sz="2200" b="1" dirty="0">
                <a:solidFill>
                  <a:srgbClr val="FF0000"/>
                </a:solidFill>
                <a:hlinkClick r:id="rId7"/>
              </a:rPr>
              <a:t>Потребители</a:t>
            </a:r>
            <a:endParaRPr lang="en-US" sz="2200" dirty="0">
              <a:solidFill>
                <a:srgbClr val="FF0000"/>
              </a:solidFill>
            </a:endParaRPr>
          </a:p>
        </p:txBody>
      </p:sp>
      <p:sp>
        <p:nvSpPr>
          <p:cNvPr id="12" name="Content Placeholder 2">
            <a:extLst>
              <a:ext uri="{FF2B5EF4-FFF2-40B4-BE49-F238E27FC236}">
                <a16:creationId xmlns:a16="http://schemas.microsoft.com/office/drawing/2014/main" id="{911E8C9A-0E85-407A-8270-BC2DB223B559}"/>
              </a:ext>
            </a:extLst>
          </p:cNvPr>
          <p:cNvSpPr txBox="1">
            <a:spLocks/>
          </p:cNvSpPr>
          <p:nvPr/>
        </p:nvSpPr>
        <p:spPr>
          <a:xfrm>
            <a:off x="-2209800" y="1600200"/>
            <a:ext cx="4038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3" name="Picture 12">
            <a:hlinkClick r:id="rId8"/>
            <a:extLst>
              <a:ext uri="{FF2B5EF4-FFF2-40B4-BE49-F238E27FC236}">
                <a16:creationId xmlns:a16="http://schemas.microsoft.com/office/drawing/2014/main" id="{0CDC1615-9787-45BF-8FDC-A73C95CA4CC6}"/>
              </a:ext>
            </a:extLst>
          </p:cNvPr>
          <p:cNvPicPr>
            <a:picLocks noChangeAspect="1"/>
          </p:cNvPicPr>
          <p:nvPr/>
        </p:nvPicPr>
        <p:blipFill>
          <a:blip r:embed="rId9"/>
          <a:stretch>
            <a:fillRect/>
          </a:stretch>
        </p:blipFill>
        <p:spPr>
          <a:xfrm>
            <a:off x="381000" y="2057401"/>
            <a:ext cx="4055298" cy="4114799"/>
          </a:xfrm>
          <a:prstGeom prst="rect">
            <a:avLst/>
          </a:prstGeom>
        </p:spPr>
      </p:pic>
      <p:pic>
        <p:nvPicPr>
          <p:cNvPr id="14" name="Picture 13">
            <a:extLst>
              <a:ext uri="{FF2B5EF4-FFF2-40B4-BE49-F238E27FC236}">
                <a16:creationId xmlns:a16="http://schemas.microsoft.com/office/drawing/2014/main" id="{9F4CE6C4-3B02-49FD-A132-79F144C2AB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800" y="228600"/>
            <a:ext cx="8589034" cy="469260"/>
          </a:xfrm>
          <a:prstGeom prst="rect">
            <a:avLst/>
          </a:prstGeom>
        </p:spPr>
      </p:pic>
      <p:pic>
        <p:nvPicPr>
          <p:cNvPr id="18" name="Picture 17">
            <a:hlinkClick r:id="rId8"/>
            <a:extLst>
              <a:ext uri="{FF2B5EF4-FFF2-40B4-BE49-F238E27FC236}">
                <a16:creationId xmlns:a16="http://schemas.microsoft.com/office/drawing/2014/main" id="{08CB13E1-BD55-4298-918B-6B7BCCC97852}"/>
              </a:ext>
            </a:extLst>
          </p:cNvPr>
          <p:cNvPicPr>
            <a:picLocks noChangeAspect="1"/>
          </p:cNvPicPr>
          <p:nvPr/>
        </p:nvPicPr>
        <p:blipFill>
          <a:blip r:embed="rId11"/>
          <a:stretch>
            <a:fillRect/>
          </a:stretch>
        </p:blipFill>
        <p:spPr>
          <a:xfrm>
            <a:off x="381000" y="1524000"/>
            <a:ext cx="895350" cy="447675"/>
          </a:xfrm>
          <a:prstGeom prst="rect">
            <a:avLst/>
          </a:prstGeom>
        </p:spPr>
      </p:pic>
      <p:pic>
        <p:nvPicPr>
          <p:cNvPr id="20" name="Picture 19">
            <a:hlinkClick r:id="rId2"/>
            <a:extLst>
              <a:ext uri="{FF2B5EF4-FFF2-40B4-BE49-F238E27FC236}">
                <a16:creationId xmlns:a16="http://schemas.microsoft.com/office/drawing/2014/main" id="{6D36304C-D90A-40D5-B7B3-CB7DD2A0A6F9}"/>
              </a:ext>
            </a:extLst>
          </p:cNvPr>
          <p:cNvPicPr>
            <a:picLocks noChangeAspect="1"/>
          </p:cNvPicPr>
          <p:nvPr/>
        </p:nvPicPr>
        <p:blipFill>
          <a:blip r:embed="rId12"/>
          <a:stretch>
            <a:fillRect/>
          </a:stretch>
        </p:blipFill>
        <p:spPr>
          <a:xfrm>
            <a:off x="7867650" y="1370463"/>
            <a:ext cx="895350" cy="534537"/>
          </a:xfrm>
          <a:prstGeom prst="rect">
            <a:avLst/>
          </a:prstGeom>
        </p:spPr>
      </p:pic>
    </p:spTree>
    <p:extLst>
      <p:ext uri="{BB962C8B-B14F-4D97-AF65-F5344CB8AC3E}">
        <p14:creationId xmlns:p14="http://schemas.microsoft.com/office/powerpoint/2010/main" val="1554281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39CE0FF-2997-4489-91D6-9EB5FC503F2D}"/>
              </a:ext>
            </a:extLst>
          </p:cNvPr>
          <p:cNvPicPr>
            <a:picLocks noChangeAspect="1"/>
          </p:cNvPicPr>
          <p:nvPr/>
        </p:nvPicPr>
        <p:blipFill>
          <a:blip r:embed="rId3"/>
          <a:stretch>
            <a:fillRect/>
          </a:stretch>
        </p:blipFill>
        <p:spPr>
          <a:xfrm>
            <a:off x="2209800" y="1354595"/>
            <a:ext cx="2955156" cy="195040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2" name="Title 1"/>
          <p:cNvSpPr>
            <a:spLocks noGrp="1"/>
          </p:cNvSpPr>
          <p:nvPr>
            <p:ph type="title"/>
          </p:nvPr>
        </p:nvSpPr>
        <p:spPr>
          <a:xfrm>
            <a:off x="304800" y="152400"/>
            <a:ext cx="7467600" cy="563562"/>
          </a:xfrm>
        </p:spPr>
        <p:txBody>
          <a:bodyPr>
            <a:norm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       </a:t>
            </a:r>
            <a:r>
              <a:rPr lang="bg-BG" sz="2800" cap="small" spc="150" dirty="0">
                <a:solidFill>
                  <a:schemeClr val="tx1">
                    <a:lumMod val="50000"/>
                    <a:lumOff val="50000"/>
                  </a:schemeClr>
                </a:solidFill>
                <a:ea typeface="Verdana" panose="020B0604030504040204" pitchFamily="34" charset="0"/>
                <a:cs typeface="Verdana" panose="020B0604030504040204" pitchFamily="34" charset="0"/>
                <a:hlinkClick r:id="rId5"/>
              </a:rPr>
              <a:t>Други</a:t>
            </a:r>
            <a:r>
              <a:rPr lang="bg-BG" sz="2800" cap="small" spc="150" dirty="0">
                <a:solidFill>
                  <a:schemeClr val="bg1">
                    <a:lumMod val="50000"/>
                  </a:schemeClr>
                </a:solidFill>
                <a:ea typeface="Verdana" panose="020B0604030504040204" pitchFamily="34" charset="0"/>
                <a:cs typeface="Verdana" panose="020B0604030504040204" pitchFamily="34" charset="0"/>
              </a:rPr>
              <a:t> известни ползватели</a:t>
            </a:r>
            <a:endParaRPr lang="en-US" sz="2800" cap="small" spc="150" dirty="0">
              <a:solidFill>
                <a:schemeClr val="bg1">
                  <a:lumMod val="50000"/>
                </a:schemeClr>
              </a:solidFill>
              <a:ea typeface="Verdana" panose="020B0604030504040204" pitchFamily="34" charset="0"/>
              <a:cs typeface="Verdana" panose="020B0604030504040204" pitchFamily="34" charset="0"/>
            </a:endParaRPr>
          </a:p>
        </p:txBody>
      </p:sp>
      <p:pic>
        <p:nvPicPr>
          <p:cNvPr id="6" name="Content Placeholder 5"/>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25879" y="6096001"/>
            <a:ext cx="9169879" cy="762000"/>
          </a:xfrm>
        </p:spPr>
      </p:pic>
      <p:sp>
        <p:nvSpPr>
          <p:cNvPr id="5" name="Slide Number Placeholder 4"/>
          <p:cNvSpPr>
            <a:spLocks noGrp="1"/>
          </p:cNvSpPr>
          <p:nvPr>
            <p:ph type="sldNum" sz="quarter" idx="12"/>
          </p:nvPr>
        </p:nvSpPr>
        <p:spPr>
          <a:xfrm>
            <a:off x="8610600" y="6356350"/>
            <a:ext cx="381000"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9</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Подзаглавие 2">
            <a:extLst>
              <a:ext uri="{FF2B5EF4-FFF2-40B4-BE49-F238E27FC236}">
                <a16:creationId xmlns:a16="http://schemas.microsoft.com/office/drawing/2014/main" id="{C72CD2E8-07AF-4F1A-812C-33829B1AE1B5}"/>
              </a:ext>
            </a:extLst>
          </p:cNvPr>
          <p:cNvSpPr>
            <a:spLocks/>
          </p:cNvSpPr>
          <p:nvPr/>
        </p:nvSpPr>
        <p:spPr bwMode="auto">
          <a:xfrm>
            <a:off x="457200" y="838200"/>
            <a:ext cx="8305800" cy="1943100"/>
          </a:xfrm>
          <a:prstGeom prst="rect">
            <a:avLst/>
          </a:prstGeom>
          <a:noFill/>
          <a:ln w="9525">
            <a:noFill/>
            <a:miter lim="800000"/>
            <a:headEnd/>
            <a:tailEnd/>
          </a:ln>
        </p:spPr>
        <p:txBody>
          <a:bodyPr/>
          <a:lstStyle/>
          <a:p>
            <a:pPr marL="800100" lvl="1" indent="-342900">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7"/>
              </a:rPr>
              <a:t>Facebook Newsroom</a:t>
            </a:r>
            <a:r>
              <a:rPr lang="en-US" sz="2200" dirty="0">
                <a:latin typeface="Verdana" panose="020B0604030504040204" pitchFamily="34" charset="0"/>
                <a:ea typeface="Verdana" panose="020B0604030504040204" pitchFamily="34" charset="0"/>
                <a:cs typeface="Verdana" panose="020B0604030504040204" pitchFamily="34" charset="0"/>
              </a:rPr>
              <a:t>:                                         .</a:t>
            </a:r>
            <a:endParaRPr lang="bg-BG"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8"/>
              </a:rPr>
              <a:t>Nasa</a:t>
            </a:r>
            <a:r>
              <a:rPr lang="en-US" sz="2200" dirty="0">
                <a:latin typeface="Verdana" panose="020B0604030504040204" pitchFamily="34" charset="0"/>
                <a:ea typeface="Verdana" panose="020B0604030504040204" pitchFamily="34" charset="0"/>
                <a:cs typeface="Verdana" panose="020B0604030504040204" pitchFamily="34" charset="0"/>
              </a:rPr>
              <a:t>:</a:t>
            </a: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9"/>
              </a:rPr>
              <a:t>Flickr Blog</a:t>
            </a:r>
            <a:r>
              <a:rPr lang="en-US" sz="2200" dirty="0">
                <a:latin typeface="Verdana" panose="020B0604030504040204" pitchFamily="34" charset="0"/>
                <a:ea typeface="Verdana" panose="020B0604030504040204" pitchFamily="34" charset="0"/>
                <a:cs typeface="Verdana" panose="020B0604030504040204" pitchFamily="34" charset="0"/>
              </a:rPr>
              <a:t>:</a:t>
            </a: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rPr>
              <a:t> </a:t>
            </a:r>
          </a:p>
          <a:p>
            <a:pPr marL="800100" lvl="1" indent="-342900" algn="just">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10"/>
              </a:rPr>
              <a:t>Microsoft News</a:t>
            </a:r>
            <a:r>
              <a:rPr lang="en-US" sz="2200" dirty="0">
                <a:latin typeface="Verdana" panose="020B0604030504040204" pitchFamily="34" charset="0"/>
                <a:ea typeface="Verdana" panose="020B0604030504040204" pitchFamily="34" charset="0"/>
                <a:cs typeface="Verdana" panose="020B0604030504040204" pitchFamily="34" charset="0"/>
              </a:rPr>
              <a:t>:</a:t>
            </a:r>
          </a:p>
          <a:p>
            <a:pPr marL="800100" lvl="1" indent="-342900" algn="just">
              <a:spcBef>
                <a:spcPct val="20000"/>
              </a:spcBef>
              <a:buClr>
                <a:srgbClr val="DA8200"/>
              </a:buClr>
              <a:buFont typeface="Wingdings" panose="05000000000000000000" pitchFamily="2" charset="2"/>
              <a:buChar char="q"/>
              <a:tabLst>
                <a:tab pos="1168400" algn="l"/>
              </a:tabLst>
            </a:pPr>
            <a:endParaRPr lang="bg-BG" sz="2200" dirty="0">
              <a:latin typeface="Verdana" panose="020B0604030504040204" pitchFamily="34" charset="0"/>
              <a:ea typeface="Verdana" panose="020B0604030504040204" pitchFamily="34" charset="0"/>
              <a:cs typeface="Verdana" panose="020B0604030504040204" pitchFamily="34" charset="0"/>
            </a:endParaRPr>
          </a:p>
        </p:txBody>
      </p:sp>
      <p:sp>
        <p:nvSpPr>
          <p:cNvPr id="3" name="AutoShape 2" descr="Facebook Newsroom">
            <a:extLst>
              <a:ext uri="{FF2B5EF4-FFF2-40B4-BE49-F238E27FC236}">
                <a16:creationId xmlns:a16="http://schemas.microsoft.com/office/drawing/2014/main" id="{C80C5D44-1828-4096-96B3-D0B7E7B69D0F}"/>
              </a:ext>
            </a:extLst>
          </p:cNvPr>
          <p:cNvSpPr>
            <a:spLocks noChangeAspect="1" noChangeArrowheads="1"/>
          </p:cNvSpPr>
          <p:nvPr/>
        </p:nvSpPr>
        <p:spPr bwMode="auto">
          <a:xfrm>
            <a:off x="1714500" y="2033588"/>
            <a:ext cx="5715000" cy="2790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15BA7AD8-8B79-4571-A79A-4E4FD4905E64}"/>
              </a:ext>
            </a:extLst>
          </p:cNvPr>
          <p:cNvPicPr>
            <a:picLocks noChangeAspect="1"/>
          </p:cNvPicPr>
          <p:nvPr/>
        </p:nvPicPr>
        <p:blipFill>
          <a:blip r:embed="rId11"/>
          <a:stretch>
            <a:fillRect/>
          </a:stretch>
        </p:blipFill>
        <p:spPr>
          <a:xfrm>
            <a:off x="4419600" y="952500"/>
            <a:ext cx="3979044" cy="1943100"/>
          </a:xfrm>
          <a:prstGeom prst="rect">
            <a:avLst/>
          </a:prstGeom>
        </p:spPr>
      </p:pic>
      <p:pic>
        <p:nvPicPr>
          <p:cNvPr id="11" name="Picture 10">
            <a:extLst>
              <a:ext uri="{FF2B5EF4-FFF2-40B4-BE49-F238E27FC236}">
                <a16:creationId xmlns:a16="http://schemas.microsoft.com/office/drawing/2014/main" id="{8A56BB94-FE17-4303-9205-2BF63ADB1580}"/>
              </a:ext>
            </a:extLst>
          </p:cNvPr>
          <p:cNvPicPr>
            <a:picLocks noChangeAspect="1"/>
          </p:cNvPicPr>
          <p:nvPr/>
        </p:nvPicPr>
        <p:blipFill>
          <a:blip r:embed="rId12"/>
          <a:stretch>
            <a:fillRect/>
          </a:stretch>
        </p:blipFill>
        <p:spPr>
          <a:xfrm>
            <a:off x="2955156" y="3371005"/>
            <a:ext cx="3979044" cy="1962995"/>
          </a:xfrm>
          <a:prstGeom prst="rect">
            <a:avLst/>
          </a:prstGeom>
        </p:spPr>
      </p:pic>
      <p:pic>
        <p:nvPicPr>
          <p:cNvPr id="17" name="Picture 16">
            <a:extLst>
              <a:ext uri="{FF2B5EF4-FFF2-40B4-BE49-F238E27FC236}">
                <a16:creationId xmlns:a16="http://schemas.microsoft.com/office/drawing/2014/main" id="{35FC8C44-3023-4082-8979-E6D77367BB68}"/>
              </a:ext>
            </a:extLst>
          </p:cNvPr>
          <p:cNvPicPr>
            <a:picLocks noChangeAspect="1"/>
          </p:cNvPicPr>
          <p:nvPr/>
        </p:nvPicPr>
        <p:blipFill>
          <a:blip r:embed="rId13"/>
          <a:stretch>
            <a:fillRect/>
          </a:stretch>
        </p:blipFill>
        <p:spPr>
          <a:xfrm>
            <a:off x="4280441" y="3230106"/>
            <a:ext cx="4482559" cy="2789694"/>
          </a:xfrm>
          <a:prstGeom prst="rect">
            <a:avLst/>
          </a:prstGeom>
        </p:spPr>
      </p:pic>
    </p:spTree>
    <p:extLst>
      <p:ext uri="{BB962C8B-B14F-4D97-AF65-F5344CB8AC3E}">
        <p14:creationId xmlns:p14="http://schemas.microsoft.com/office/powerpoint/2010/main" val="3443679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11252</TotalTime>
  <Words>2008</Words>
  <Application>Microsoft Office PowerPoint</Application>
  <PresentationFormat>On-screen Show (4:3)</PresentationFormat>
  <Paragraphs>389</Paragraphs>
  <Slides>26</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Arial</vt:lpstr>
      <vt:lpstr>Arial Black</vt:lpstr>
      <vt:lpstr>Arial Narrow</vt:lpstr>
      <vt:lpstr>Calibri</vt:lpstr>
      <vt:lpstr>Georgia</vt:lpstr>
      <vt:lpstr>MetaNormalLF-Roman</vt:lpstr>
      <vt:lpstr>Open Sans</vt:lpstr>
      <vt:lpstr>Symbol</vt:lpstr>
      <vt:lpstr>Tahoma</vt:lpstr>
      <vt:lpstr>Times New Roman</vt:lpstr>
      <vt:lpstr>Verdana</vt:lpstr>
      <vt:lpstr>Wingdings</vt:lpstr>
      <vt:lpstr>Office Theme</vt:lpstr>
      <vt:lpstr>PowerPoint Presentation</vt:lpstr>
      <vt:lpstr>PowerPoint Presentation</vt:lpstr>
      <vt:lpstr>WordPress.org vs. WordPress.com</vt:lpstr>
      <vt:lpstr>Хостинг-изисквания за инсталация на Wordpress </vt:lpstr>
      <vt:lpstr>PowerPoint Presentation</vt:lpstr>
      <vt:lpstr>WordPress Optimization/Server Optimization</vt:lpstr>
      <vt:lpstr>   Защо WordPress?</vt:lpstr>
      <vt:lpstr>PowerPoint Presentation</vt:lpstr>
      <vt:lpstr>       Други известни ползватели</vt:lpstr>
      <vt:lpstr>Features</vt:lpstr>
      <vt:lpstr>What is WordPress Admin Panel?</vt:lpstr>
      <vt:lpstr>Репрезентативни знаменателни „консерватори“</vt:lpstr>
      <vt:lpstr>The Motto - Origin &amp; Inspirators</vt:lpstr>
      <vt:lpstr>Documentum Documents Management System</vt:lpstr>
      <vt:lpstr>Documentum Documents Management System</vt:lpstr>
      <vt:lpstr>Documentum Documents Management System</vt:lpstr>
      <vt:lpstr>PowerPoint Presentation</vt:lpstr>
      <vt:lpstr>Documentum Documents Management System</vt:lpstr>
      <vt:lpstr>Documentum Documents Management System</vt:lpstr>
      <vt:lpstr>Integration with SAP – Documentum incoming invoices</vt:lpstr>
      <vt:lpstr>PowerPoint Presentation</vt:lpstr>
      <vt:lpstr>Integration SAP – Documentum outgoing invoices</vt:lpstr>
      <vt:lpstr>EMC DOCUMENTUM  OFFERED CLIENTS AND APPLICATIONS</vt:lpstr>
      <vt:lpstr>AVAILABLE RESOURCE FOR IMPLEMENTING DOCUMENTUM </vt:lpstr>
      <vt:lpstr>Thank you for your attention!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Nikolay Kostadinov</dc:creator>
  <cp:lastModifiedBy>Office365 Account 9</cp:lastModifiedBy>
  <cp:revision>345</cp:revision>
  <dcterms:created xsi:type="dcterms:W3CDTF">2014-04-23T09:28:04Z</dcterms:created>
  <dcterms:modified xsi:type="dcterms:W3CDTF">2019-03-01T14:41:37Z</dcterms:modified>
</cp:coreProperties>
</file>